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0" r:id="rId2"/>
    <p:sldId id="271" r:id="rId3"/>
    <p:sldId id="258" r:id="rId4"/>
    <p:sldId id="259" r:id="rId5"/>
    <p:sldId id="260" r:id="rId6"/>
    <p:sldId id="262" r:id="rId7"/>
    <p:sldId id="279" r:id="rId8"/>
    <p:sldId id="275" r:id="rId9"/>
    <p:sldId id="273" r:id="rId10"/>
    <p:sldId id="274" r:id="rId11"/>
    <p:sldId id="276" r:id="rId12"/>
    <p:sldId id="284" r:id="rId13"/>
    <p:sldId id="285" r:id="rId14"/>
    <p:sldId id="286" r:id="rId15"/>
    <p:sldId id="287" r:id="rId16"/>
    <p:sldId id="266" r:id="rId17"/>
    <p:sldId id="289" r:id="rId18"/>
    <p:sldId id="291" r:id="rId19"/>
    <p:sldId id="292" r:id="rId20"/>
    <p:sldId id="293" r:id="rId21"/>
    <p:sldId id="290" r:id="rId22"/>
    <p:sldId id="28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60F"/>
    <a:srgbClr val="FF3300"/>
    <a:srgbClr val="D18381"/>
    <a:srgbClr val="C45E5C"/>
    <a:srgbClr val="B8454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723" autoAdjust="0"/>
    <p:restoredTop sz="95400" autoAdjust="0"/>
  </p:normalViewPr>
  <p:slideViewPr>
    <p:cSldViewPr>
      <p:cViewPr>
        <p:scale>
          <a:sx n="80" d="100"/>
          <a:sy n="80" d="100"/>
        </p:scale>
        <p:origin x="-1507" y="-163"/>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01B4F9-7026-4BE2-A93F-D195E8882698}" type="doc">
      <dgm:prSet loTypeId="urn:microsoft.com/office/officeart/2005/8/layout/vProcess5" loCatId="process" qsTypeId="urn:microsoft.com/office/officeart/2005/8/quickstyle/3d1" qsCatId="3D" csTypeId="urn:microsoft.com/office/officeart/2005/8/colors/accent2_1" csCatId="accent2" phldr="1"/>
      <dgm:spPr/>
      <dgm:t>
        <a:bodyPr/>
        <a:lstStyle/>
        <a:p>
          <a:endParaRPr lang="en-US"/>
        </a:p>
      </dgm:t>
    </dgm:pt>
    <dgm:pt modelId="{45A38461-F9DE-46BA-B278-276D3E68F3A7}">
      <dgm:prSet phldrT="[Text]"/>
      <dgm:spPr/>
      <dgm:t>
        <a:bodyPr/>
        <a:lstStyle/>
        <a:p>
          <a:r>
            <a:rPr lang="en-US" dirty="0" smtClean="0">
              <a:solidFill>
                <a:schemeClr val="bg2">
                  <a:lumMod val="25000"/>
                </a:schemeClr>
              </a:solidFill>
              <a:latin typeface="Baskerville Old Face" pitchFamily="18" charset="0"/>
            </a:rPr>
            <a:t>Object Detection</a:t>
          </a:r>
          <a:endParaRPr lang="en-US" dirty="0">
            <a:solidFill>
              <a:schemeClr val="bg2">
                <a:lumMod val="25000"/>
              </a:schemeClr>
            </a:solidFill>
            <a:latin typeface="Baskerville Old Face" pitchFamily="18" charset="0"/>
          </a:endParaRPr>
        </a:p>
      </dgm:t>
    </dgm:pt>
    <dgm:pt modelId="{57D7F4B8-9F73-47B3-9BC4-1F4D01EAB7DA}" type="parTrans" cxnId="{85A1FFD7-AD0F-4CEE-B870-F7A05BB03429}">
      <dgm:prSet/>
      <dgm:spPr/>
      <dgm:t>
        <a:bodyPr/>
        <a:lstStyle/>
        <a:p>
          <a:endParaRPr lang="en-US">
            <a:solidFill>
              <a:schemeClr val="bg2">
                <a:lumMod val="25000"/>
              </a:schemeClr>
            </a:solidFill>
            <a:latin typeface="Baskerville Old Face" pitchFamily="18" charset="0"/>
          </a:endParaRPr>
        </a:p>
      </dgm:t>
    </dgm:pt>
    <dgm:pt modelId="{7DE54D89-73DF-4973-9C5E-5DB3BA699D22}" type="sibTrans" cxnId="{85A1FFD7-AD0F-4CEE-B870-F7A05BB03429}">
      <dgm:prSet/>
      <dgm:spPr/>
      <dgm:t>
        <a:bodyPr/>
        <a:lstStyle/>
        <a:p>
          <a:endParaRPr lang="en-US">
            <a:solidFill>
              <a:schemeClr val="bg2">
                <a:lumMod val="25000"/>
              </a:schemeClr>
            </a:solidFill>
            <a:latin typeface="Baskerville Old Face" pitchFamily="18" charset="0"/>
          </a:endParaRPr>
        </a:p>
      </dgm:t>
    </dgm:pt>
    <dgm:pt modelId="{95AD3B90-B788-45C7-BD8D-4C3FA638CC85}">
      <dgm:prSet phldrT="[Text]"/>
      <dgm:spPr/>
      <dgm:t>
        <a:bodyPr/>
        <a:lstStyle/>
        <a:p>
          <a:r>
            <a:rPr lang="en-US" dirty="0" smtClean="0">
              <a:solidFill>
                <a:schemeClr val="bg2">
                  <a:lumMod val="25000"/>
                </a:schemeClr>
              </a:solidFill>
              <a:latin typeface="Baskerville Old Face" pitchFamily="18" charset="0"/>
            </a:rPr>
            <a:t>Face Recognition</a:t>
          </a:r>
          <a:endParaRPr lang="en-US" dirty="0">
            <a:solidFill>
              <a:schemeClr val="bg2">
                <a:lumMod val="25000"/>
              </a:schemeClr>
            </a:solidFill>
            <a:latin typeface="Baskerville Old Face" pitchFamily="18" charset="0"/>
          </a:endParaRPr>
        </a:p>
      </dgm:t>
    </dgm:pt>
    <dgm:pt modelId="{93B2AD7C-FA8D-4807-98F3-062D99994B3C}" type="parTrans" cxnId="{9D1D6C08-7C22-4664-8315-A231D88FDBC5}">
      <dgm:prSet/>
      <dgm:spPr/>
      <dgm:t>
        <a:bodyPr/>
        <a:lstStyle/>
        <a:p>
          <a:endParaRPr lang="en-US">
            <a:solidFill>
              <a:schemeClr val="bg2">
                <a:lumMod val="25000"/>
              </a:schemeClr>
            </a:solidFill>
            <a:latin typeface="Baskerville Old Face" pitchFamily="18" charset="0"/>
          </a:endParaRPr>
        </a:p>
      </dgm:t>
    </dgm:pt>
    <dgm:pt modelId="{B5B7B44D-C854-4FB3-9FC9-EC211A665A64}" type="sibTrans" cxnId="{9D1D6C08-7C22-4664-8315-A231D88FDBC5}">
      <dgm:prSet/>
      <dgm:spPr/>
      <dgm:t>
        <a:bodyPr/>
        <a:lstStyle/>
        <a:p>
          <a:endParaRPr lang="en-US">
            <a:solidFill>
              <a:schemeClr val="bg2">
                <a:lumMod val="25000"/>
              </a:schemeClr>
            </a:solidFill>
            <a:latin typeface="Baskerville Old Face" pitchFamily="18" charset="0"/>
          </a:endParaRPr>
        </a:p>
      </dgm:t>
    </dgm:pt>
    <dgm:pt modelId="{6898C060-020C-43EF-9B33-905CAD92D23B}">
      <dgm:prSet phldrT="[Text]"/>
      <dgm:spPr/>
      <dgm:t>
        <a:bodyPr/>
        <a:lstStyle/>
        <a:p>
          <a:r>
            <a:rPr lang="en-US" dirty="0" smtClean="0">
              <a:solidFill>
                <a:schemeClr val="bg2">
                  <a:lumMod val="25000"/>
                </a:schemeClr>
              </a:solidFill>
              <a:latin typeface="Baskerville Old Face" pitchFamily="18" charset="0"/>
            </a:rPr>
            <a:t>Eye Recognition</a:t>
          </a:r>
          <a:endParaRPr lang="en-US" dirty="0">
            <a:solidFill>
              <a:schemeClr val="bg2">
                <a:lumMod val="25000"/>
              </a:schemeClr>
            </a:solidFill>
            <a:latin typeface="Baskerville Old Face" pitchFamily="18" charset="0"/>
          </a:endParaRPr>
        </a:p>
      </dgm:t>
    </dgm:pt>
    <dgm:pt modelId="{272D2128-B9B0-492F-BBDB-A1C4BBF6289D}" type="parTrans" cxnId="{97A77FF5-FD14-4CF2-9512-C205EC7AF838}">
      <dgm:prSet/>
      <dgm:spPr/>
      <dgm:t>
        <a:bodyPr/>
        <a:lstStyle/>
        <a:p>
          <a:endParaRPr lang="en-US">
            <a:solidFill>
              <a:schemeClr val="bg2">
                <a:lumMod val="25000"/>
              </a:schemeClr>
            </a:solidFill>
            <a:latin typeface="Baskerville Old Face" pitchFamily="18" charset="0"/>
          </a:endParaRPr>
        </a:p>
      </dgm:t>
    </dgm:pt>
    <dgm:pt modelId="{EC4FE0EC-1C9E-45EE-90EB-5A5BE76D4B06}" type="sibTrans" cxnId="{97A77FF5-FD14-4CF2-9512-C205EC7AF838}">
      <dgm:prSet/>
      <dgm:spPr/>
      <dgm:t>
        <a:bodyPr/>
        <a:lstStyle/>
        <a:p>
          <a:endParaRPr lang="en-US">
            <a:solidFill>
              <a:schemeClr val="bg2">
                <a:lumMod val="25000"/>
              </a:schemeClr>
            </a:solidFill>
            <a:latin typeface="Baskerville Old Face" pitchFamily="18" charset="0"/>
          </a:endParaRPr>
        </a:p>
      </dgm:t>
    </dgm:pt>
    <dgm:pt modelId="{3B95EFB3-5D6B-4E9E-8EA6-CB2EED36073A}" type="pres">
      <dgm:prSet presAssocID="{2301B4F9-7026-4BE2-A93F-D195E8882698}" presName="outerComposite" presStyleCnt="0">
        <dgm:presLayoutVars>
          <dgm:chMax val="5"/>
          <dgm:dir/>
          <dgm:resizeHandles val="exact"/>
        </dgm:presLayoutVars>
      </dgm:prSet>
      <dgm:spPr/>
      <dgm:t>
        <a:bodyPr/>
        <a:lstStyle/>
        <a:p>
          <a:endParaRPr lang="en-US"/>
        </a:p>
      </dgm:t>
    </dgm:pt>
    <dgm:pt modelId="{5662A6EF-7570-444C-84AF-7B4AC3923463}" type="pres">
      <dgm:prSet presAssocID="{2301B4F9-7026-4BE2-A93F-D195E8882698}" presName="dummyMaxCanvas" presStyleCnt="0">
        <dgm:presLayoutVars/>
      </dgm:prSet>
      <dgm:spPr/>
    </dgm:pt>
    <dgm:pt modelId="{A0AA5A9A-959B-45F4-B9CA-277E6DE4DCFF}" type="pres">
      <dgm:prSet presAssocID="{2301B4F9-7026-4BE2-A93F-D195E8882698}" presName="ThreeNodes_1" presStyleLbl="node1" presStyleIdx="0" presStyleCnt="3" custLinFactNeighborY="-2083">
        <dgm:presLayoutVars>
          <dgm:bulletEnabled val="1"/>
        </dgm:presLayoutVars>
      </dgm:prSet>
      <dgm:spPr/>
      <dgm:t>
        <a:bodyPr/>
        <a:lstStyle/>
        <a:p>
          <a:endParaRPr lang="en-US"/>
        </a:p>
      </dgm:t>
    </dgm:pt>
    <dgm:pt modelId="{1DA4B79E-336E-489E-9E0A-19BAF35BB425}" type="pres">
      <dgm:prSet presAssocID="{2301B4F9-7026-4BE2-A93F-D195E8882698}" presName="ThreeNodes_2" presStyleLbl="node1" presStyleIdx="1" presStyleCnt="3">
        <dgm:presLayoutVars>
          <dgm:bulletEnabled val="1"/>
        </dgm:presLayoutVars>
      </dgm:prSet>
      <dgm:spPr/>
      <dgm:t>
        <a:bodyPr/>
        <a:lstStyle/>
        <a:p>
          <a:endParaRPr lang="en-US"/>
        </a:p>
      </dgm:t>
    </dgm:pt>
    <dgm:pt modelId="{422EDAD8-4B7C-45DA-8C85-CD930A54FB84}" type="pres">
      <dgm:prSet presAssocID="{2301B4F9-7026-4BE2-A93F-D195E8882698}" presName="ThreeNodes_3" presStyleLbl="node1" presStyleIdx="2" presStyleCnt="3" custLinFactNeighborX="1705">
        <dgm:presLayoutVars>
          <dgm:bulletEnabled val="1"/>
        </dgm:presLayoutVars>
      </dgm:prSet>
      <dgm:spPr/>
      <dgm:t>
        <a:bodyPr/>
        <a:lstStyle/>
        <a:p>
          <a:endParaRPr lang="en-US"/>
        </a:p>
      </dgm:t>
    </dgm:pt>
    <dgm:pt modelId="{60CECA42-AAA4-49E4-A933-6B4E64E0202E}" type="pres">
      <dgm:prSet presAssocID="{2301B4F9-7026-4BE2-A93F-D195E8882698}" presName="ThreeConn_1-2" presStyleLbl="fgAccFollowNode1" presStyleIdx="0" presStyleCnt="2">
        <dgm:presLayoutVars>
          <dgm:bulletEnabled val="1"/>
        </dgm:presLayoutVars>
      </dgm:prSet>
      <dgm:spPr/>
      <dgm:t>
        <a:bodyPr/>
        <a:lstStyle/>
        <a:p>
          <a:endParaRPr lang="en-US"/>
        </a:p>
      </dgm:t>
    </dgm:pt>
    <dgm:pt modelId="{B5E80979-3C09-4AD2-9265-3F7A12A9E4A4}" type="pres">
      <dgm:prSet presAssocID="{2301B4F9-7026-4BE2-A93F-D195E8882698}" presName="ThreeConn_2-3" presStyleLbl="fgAccFollowNode1" presStyleIdx="1" presStyleCnt="2">
        <dgm:presLayoutVars>
          <dgm:bulletEnabled val="1"/>
        </dgm:presLayoutVars>
      </dgm:prSet>
      <dgm:spPr/>
      <dgm:t>
        <a:bodyPr/>
        <a:lstStyle/>
        <a:p>
          <a:endParaRPr lang="en-US"/>
        </a:p>
      </dgm:t>
    </dgm:pt>
    <dgm:pt modelId="{BEE2EAA4-08C5-4F30-A8BC-6824AA199529}" type="pres">
      <dgm:prSet presAssocID="{2301B4F9-7026-4BE2-A93F-D195E8882698}" presName="ThreeNodes_1_text" presStyleLbl="node1" presStyleIdx="2" presStyleCnt="3">
        <dgm:presLayoutVars>
          <dgm:bulletEnabled val="1"/>
        </dgm:presLayoutVars>
      </dgm:prSet>
      <dgm:spPr/>
      <dgm:t>
        <a:bodyPr/>
        <a:lstStyle/>
        <a:p>
          <a:endParaRPr lang="en-US"/>
        </a:p>
      </dgm:t>
    </dgm:pt>
    <dgm:pt modelId="{0FADCE5F-C948-4769-B1AD-330E9FD95F8D}" type="pres">
      <dgm:prSet presAssocID="{2301B4F9-7026-4BE2-A93F-D195E8882698}" presName="ThreeNodes_2_text" presStyleLbl="node1" presStyleIdx="2" presStyleCnt="3">
        <dgm:presLayoutVars>
          <dgm:bulletEnabled val="1"/>
        </dgm:presLayoutVars>
      </dgm:prSet>
      <dgm:spPr/>
      <dgm:t>
        <a:bodyPr/>
        <a:lstStyle/>
        <a:p>
          <a:endParaRPr lang="en-US"/>
        </a:p>
      </dgm:t>
    </dgm:pt>
    <dgm:pt modelId="{0D32AF77-E69B-44F3-AB1E-9BB1A3D616CE}" type="pres">
      <dgm:prSet presAssocID="{2301B4F9-7026-4BE2-A93F-D195E8882698}" presName="ThreeNodes_3_text" presStyleLbl="node1" presStyleIdx="2" presStyleCnt="3">
        <dgm:presLayoutVars>
          <dgm:bulletEnabled val="1"/>
        </dgm:presLayoutVars>
      </dgm:prSet>
      <dgm:spPr/>
      <dgm:t>
        <a:bodyPr/>
        <a:lstStyle/>
        <a:p>
          <a:endParaRPr lang="en-US"/>
        </a:p>
      </dgm:t>
    </dgm:pt>
  </dgm:ptLst>
  <dgm:cxnLst>
    <dgm:cxn modelId="{4918BCAA-ED4A-4941-BBC3-AA4AD4D2F06C}" type="presOf" srcId="{B5B7B44D-C854-4FB3-9FC9-EC211A665A64}" destId="{B5E80979-3C09-4AD2-9265-3F7A12A9E4A4}" srcOrd="0" destOrd="0" presId="urn:microsoft.com/office/officeart/2005/8/layout/vProcess5"/>
    <dgm:cxn modelId="{95596D02-229F-4070-AA31-6CBA0F6100C5}" type="presOf" srcId="{45A38461-F9DE-46BA-B278-276D3E68F3A7}" destId="{BEE2EAA4-08C5-4F30-A8BC-6824AA199529}" srcOrd="1" destOrd="0" presId="urn:microsoft.com/office/officeart/2005/8/layout/vProcess5"/>
    <dgm:cxn modelId="{BBF02EC7-D892-4191-AB99-66D85A4C074D}" type="presOf" srcId="{95AD3B90-B788-45C7-BD8D-4C3FA638CC85}" destId="{1DA4B79E-336E-489E-9E0A-19BAF35BB425}" srcOrd="0" destOrd="0" presId="urn:microsoft.com/office/officeart/2005/8/layout/vProcess5"/>
    <dgm:cxn modelId="{9D1D6C08-7C22-4664-8315-A231D88FDBC5}" srcId="{2301B4F9-7026-4BE2-A93F-D195E8882698}" destId="{95AD3B90-B788-45C7-BD8D-4C3FA638CC85}" srcOrd="1" destOrd="0" parTransId="{93B2AD7C-FA8D-4807-98F3-062D99994B3C}" sibTransId="{B5B7B44D-C854-4FB3-9FC9-EC211A665A64}"/>
    <dgm:cxn modelId="{E3585AD9-4694-4610-A2DE-AF283D97DDF7}" type="presOf" srcId="{6898C060-020C-43EF-9B33-905CAD92D23B}" destId="{422EDAD8-4B7C-45DA-8C85-CD930A54FB84}" srcOrd="0" destOrd="0" presId="urn:microsoft.com/office/officeart/2005/8/layout/vProcess5"/>
    <dgm:cxn modelId="{E295145C-C615-4B31-941E-B33C2019969A}" type="presOf" srcId="{95AD3B90-B788-45C7-BD8D-4C3FA638CC85}" destId="{0FADCE5F-C948-4769-B1AD-330E9FD95F8D}" srcOrd="1" destOrd="0" presId="urn:microsoft.com/office/officeart/2005/8/layout/vProcess5"/>
    <dgm:cxn modelId="{F0AC32B5-53F7-4DFC-8B3C-E249DD524497}" type="presOf" srcId="{7DE54D89-73DF-4973-9C5E-5DB3BA699D22}" destId="{60CECA42-AAA4-49E4-A933-6B4E64E0202E}" srcOrd="0" destOrd="0" presId="urn:microsoft.com/office/officeart/2005/8/layout/vProcess5"/>
    <dgm:cxn modelId="{1F5F42EE-B213-4CD3-B808-837A1397AD97}" type="presOf" srcId="{45A38461-F9DE-46BA-B278-276D3E68F3A7}" destId="{A0AA5A9A-959B-45F4-B9CA-277E6DE4DCFF}" srcOrd="0" destOrd="0" presId="urn:microsoft.com/office/officeart/2005/8/layout/vProcess5"/>
    <dgm:cxn modelId="{3DCF237B-A58E-4FE8-90A8-E47E37AA5A8E}" type="presOf" srcId="{6898C060-020C-43EF-9B33-905CAD92D23B}" destId="{0D32AF77-E69B-44F3-AB1E-9BB1A3D616CE}" srcOrd="1" destOrd="0" presId="urn:microsoft.com/office/officeart/2005/8/layout/vProcess5"/>
    <dgm:cxn modelId="{85A1FFD7-AD0F-4CEE-B870-F7A05BB03429}" srcId="{2301B4F9-7026-4BE2-A93F-D195E8882698}" destId="{45A38461-F9DE-46BA-B278-276D3E68F3A7}" srcOrd="0" destOrd="0" parTransId="{57D7F4B8-9F73-47B3-9BC4-1F4D01EAB7DA}" sibTransId="{7DE54D89-73DF-4973-9C5E-5DB3BA699D22}"/>
    <dgm:cxn modelId="{3560D408-ED4F-45EB-A543-E86F667D45CD}" type="presOf" srcId="{2301B4F9-7026-4BE2-A93F-D195E8882698}" destId="{3B95EFB3-5D6B-4E9E-8EA6-CB2EED36073A}" srcOrd="0" destOrd="0" presId="urn:microsoft.com/office/officeart/2005/8/layout/vProcess5"/>
    <dgm:cxn modelId="{97A77FF5-FD14-4CF2-9512-C205EC7AF838}" srcId="{2301B4F9-7026-4BE2-A93F-D195E8882698}" destId="{6898C060-020C-43EF-9B33-905CAD92D23B}" srcOrd="2" destOrd="0" parTransId="{272D2128-B9B0-492F-BBDB-A1C4BBF6289D}" sibTransId="{EC4FE0EC-1C9E-45EE-90EB-5A5BE76D4B06}"/>
    <dgm:cxn modelId="{DDA40277-6F10-40A3-B68B-9334AEE8D489}" type="presParOf" srcId="{3B95EFB3-5D6B-4E9E-8EA6-CB2EED36073A}" destId="{5662A6EF-7570-444C-84AF-7B4AC3923463}" srcOrd="0" destOrd="0" presId="urn:microsoft.com/office/officeart/2005/8/layout/vProcess5"/>
    <dgm:cxn modelId="{E5B1C2B4-EAA8-43A0-B9B9-6B8B74C9F6C5}" type="presParOf" srcId="{3B95EFB3-5D6B-4E9E-8EA6-CB2EED36073A}" destId="{A0AA5A9A-959B-45F4-B9CA-277E6DE4DCFF}" srcOrd="1" destOrd="0" presId="urn:microsoft.com/office/officeart/2005/8/layout/vProcess5"/>
    <dgm:cxn modelId="{867CD113-FEA5-4E30-A645-A809EAC78A99}" type="presParOf" srcId="{3B95EFB3-5D6B-4E9E-8EA6-CB2EED36073A}" destId="{1DA4B79E-336E-489E-9E0A-19BAF35BB425}" srcOrd="2" destOrd="0" presId="urn:microsoft.com/office/officeart/2005/8/layout/vProcess5"/>
    <dgm:cxn modelId="{45161988-5960-49D8-820E-B72A2ADB9136}" type="presParOf" srcId="{3B95EFB3-5D6B-4E9E-8EA6-CB2EED36073A}" destId="{422EDAD8-4B7C-45DA-8C85-CD930A54FB84}" srcOrd="3" destOrd="0" presId="urn:microsoft.com/office/officeart/2005/8/layout/vProcess5"/>
    <dgm:cxn modelId="{D79AF6F7-CC19-4E60-AE9C-8BBAFCEDA6D4}" type="presParOf" srcId="{3B95EFB3-5D6B-4E9E-8EA6-CB2EED36073A}" destId="{60CECA42-AAA4-49E4-A933-6B4E64E0202E}" srcOrd="4" destOrd="0" presId="urn:microsoft.com/office/officeart/2005/8/layout/vProcess5"/>
    <dgm:cxn modelId="{A8BF287F-E577-401A-9BDA-FBB21F93F810}" type="presParOf" srcId="{3B95EFB3-5D6B-4E9E-8EA6-CB2EED36073A}" destId="{B5E80979-3C09-4AD2-9265-3F7A12A9E4A4}" srcOrd="5" destOrd="0" presId="urn:microsoft.com/office/officeart/2005/8/layout/vProcess5"/>
    <dgm:cxn modelId="{7E8C0A3C-6AF9-466B-A880-F59A43617358}" type="presParOf" srcId="{3B95EFB3-5D6B-4E9E-8EA6-CB2EED36073A}" destId="{BEE2EAA4-08C5-4F30-A8BC-6824AA199529}" srcOrd="6" destOrd="0" presId="urn:microsoft.com/office/officeart/2005/8/layout/vProcess5"/>
    <dgm:cxn modelId="{8948B40D-74C6-4F65-8FCD-3C9D62ADBEE8}" type="presParOf" srcId="{3B95EFB3-5D6B-4E9E-8EA6-CB2EED36073A}" destId="{0FADCE5F-C948-4769-B1AD-330E9FD95F8D}" srcOrd="7" destOrd="0" presId="urn:microsoft.com/office/officeart/2005/8/layout/vProcess5"/>
    <dgm:cxn modelId="{55C40DD0-65CC-4065-9099-3FF7689EC7AB}" type="presParOf" srcId="{3B95EFB3-5D6B-4E9E-8EA6-CB2EED36073A}" destId="{0D32AF77-E69B-44F3-AB1E-9BB1A3D616CE}" srcOrd="8" destOrd="0" presId="urn:microsoft.com/office/officeart/2005/8/layout/vProcess5"/>
  </dgm:cxnLst>
  <dgm:bg/>
  <dgm:whole/>
</dgm:dataModel>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BE4203-7F65-4448-B65D-E2AC69CBD456}" type="datetimeFigureOut">
              <a:rPr lang="en-US" smtClean="0"/>
              <a:pPr/>
              <a:t>4/10/2020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FD7B72-B505-4B50-8ACE-E81C2DADB50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5E84DC-56DF-4175-A5EA-14585EE7957B}" type="datetimeFigureOut">
              <a:rPr lang="en-US" smtClean="0"/>
              <a:pPr/>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0AEC6-ABC5-42A8-8F70-A440ABDC22A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E84DC-56DF-4175-A5EA-14585EE7957B}" type="datetimeFigureOut">
              <a:rPr lang="en-US" smtClean="0"/>
              <a:pPr/>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0AEC6-ABC5-42A8-8F70-A440ABDC22A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E84DC-56DF-4175-A5EA-14585EE7957B}" type="datetimeFigureOut">
              <a:rPr lang="en-US" smtClean="0"/>
              <a:pPr/>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0AEC6-ABC5-42A8-8F70-A440ABDC22A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E84DC-56DF-4175-A5EA-14585EE7957B}" type="datetimeFigureOut">
              <a:rPr lang="en-US" smtClean="0"/>
              <a:pPr/>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0AEC6-ABC5-42A8-8F70-A440ABDC22A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5E84DC-56DF-4175-A5EA-14585EE7957B}" type="datetimeFigureOut">
              <a:rPr lang="en-US" smtClean="0"/>
              <a:pPr/>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0AEC6-ABC5-42A8-8F70-A440ABDC22A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5E84DC-56DF-4175-A5EA-14585EE7957B}" type="datetimeFigureOut">
              <a:rPr lang="en-US" smtClean="0"/>
              <a:pPr/>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0AEC6-ABC5-42A8-8F70-A440ABDC22A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5E84DC-56DF-4175-A5EA-14585EE7957B}" type="datetimeFigureOut">
              <a:rPr lang="en-US" smtClean="0"/>
              <a:pPr/>
              <a:t>4/10/2020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20AEC6-ABC5-42A8-8F70-A440ABDC22A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5E84DC-56DF-4175-A5EA-14585EE7957B}" type="datetimeFigureOut">
              <a:rPr lang="en-US" smtClean="0"/>
              <a:pPr/>
              <a:t>4/10/2020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20AEC6-ABC5-42A8-8F70-A440ABDC22A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5E84DC-56DF-4175-A5EA-14585EE7957B}" type="datetimeFigureOut">
              <a:rPr lang="en-US" smtClean="0"/>
              <a:pPr/>
              <a:t>4/10/2020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20AEC6-ABC5-42A8-8F70-A440ABDC22A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5E84DC-56DF-4175-A5EA-14585EE7957B}" type="datetimeFigureOut">
              <a:rPr lang="en-US" smtClean="0"/>
              <a:pPr/>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0AEC6-ABC5-42A8-8F70-A440ABDC22A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5E84DC-56DF-4175-A5EA-14585EE7957B}" type="datetimeFigureOut">
              <a:rPr lang="en-US" smtClean="0"/>
              <a:pPr/>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0AEC6-ABC5-42A8-8F70-A440ABDC22A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5E84DC-56DF-4175-A5EA-14585EE7957B}" type="datetimeFigureOut">
              <a:rPr lang="en-US" smtClean="0"/>
              <a:pPr/>
              <a:t>4/10/2020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20AEC6-ABC5-42A8-8F70-A440ABDC22A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jpeg"/><Relationship Id="rId7" Type="http://schemas.openxmlformats.org/officeDocument/2006/relationships/diagramQuickStyle" Target="../diagrams/quickStyle1.xm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een Screen Background - Driving in the Desert HD - YouTub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itle 1"/>
          <p:cNvSpPr>
            <a:spLocks noGrp="1"/>
          </p:cNvSpPr>
          <p:nvPr>
            <p:ph type="ctrTitle"/>
          </p:nvPr>
        </p:nvSpPr>
        <p:spPr>
          <a:xfrm>
            <a:off x="1905000" y="1676400"/>
            <a:ext cx="4876800" cy="2362200"/>
          </a:xfrm>
          <a:solidFill>
            <a:schemeClr val="bg1">
              <a:lumMod val="95000"/>
            </a:schemeClr>
          </a:solidFill>
          <a:ln>
            <a:noFill/>
          </a:ln>
          <a:effectLst>
            <a:softEdge rad="127000"/>
          </a:effectLst>
        </p:spPr>
        <p:txBody>
          <a:bodyPr>
            <a:normAutofit/>
          </a:bodyPr>
          <a:lstStyle/>
          <a:p>
            <a:r>
              <a:rPr lang="en-US" sz="2000" dirty="0" smtClean="0">
                <a:latin typeface="Imprint MT Shadow" pitchFamily="82" charset="0"/>
              </a:rPr>
              <a:t>A </a:t>
            </a:r>
            <a:br>
              <a:rPr lang="en-US" sz="2000" dirty="0" smtClean="0">
                <a:latin typeface="Imprint MT Shadow" pitchFamily="82" charset="0"/>
              </a:rPr>
            </a:br>
            <a:r>
              <a:rPr lang="en-US" sz="2000" dirty="0" smtClean="0">
                <a:latin typeface="Imprint MT Shadow" pitchFamily="82" charset="0"/>
              </a:rPr>
              <a:t>PRESENTATION</a:t>
            </a:r>
            <a:br>
              <a:rPr lang="en-US" sz="2000" dirty="0" smtClean="0">
                <a:latin typeface="Imprint MT Shadow" pitchFamily="82" charset="0"/>
              </a:rPr>
            </a:br>
            <a:r>
              <a:rPr lang="en-US" sz="2000" dirty="0" smtClean="0">
                <a:latin typeface="Imprint MT Shadow" pitchFamily="82" charset="0"/>
              </a:rPr>
              <a:t>ON</a:t>
            </a:r>
            <a:br>
              <a:rPr lang="en-US" sz="2000" dirty="0" smtClean="0">
                <a:latin typeface="Imprint MT Shadow" pitchFamily="82" charset="0"/>
              </a:rPr>
            </a:br>
            <a:r>
              <a:rPr lang="en-US" sz="2400" dirty="0" smtClean="0">
                <a:latin typeface="Imprint MT Shadow" pitchFamily="82" charset="0"/>
              </a:rPr>
              <a:t>“Sleep Resistant Alert System”</a:t>
            </a:r>
            <a:br>
              <a:rPr lang="en-US" sz="2400" dirty="0" smtClean="0">
                <a:latin typeface="Imprint MT Shadow" pitchFamily="82" charset="0"/>
              </a:rPr>
            </a:br>
            <a:r>
              <a:rPr lang="en-US" sz="1800" dirty="0" smtClean="0">
                <a:latin typeface="Imprint MT Shadow" pitchFamily="82" charset="0"/>
              </a:rPr>
              <a:t>FOR</a:t>
            </a:r>
            <a:br>
              <a:rPr lang="en-US" sz="1800" dirty="0" smtClean="0">
                <a:latin typeface="Imprint MT Shadow" pitchFamily="82" charset="0"/>
              </a:rPr>
            </a:br>
            <a:r>
              <a:rPr lang="en-US" sz="1800" dirty="0" smtClean="0">
                <a:latin typeface="Imprint MT Shadow" pitchFamily="82" charset="0"/>
              </a:rPr>
              <a:t>FINAL YEAR PROJECT(8</a:t>
            </a:r>
            <a:r>
              <a:rPr lang="en-US" sz="1800" baseline="30000" dirty="0" smtClean="0">
                <a:latin typeface="Imprint MT Shadow" pitchFamily="82" charset="0"/>
              </a:rPr>
              <a:t>th</a:t>
            </a:r>
            <a:r>
              <a:rPr lang="en-US" sz="1800" dirty="0" smtClean="0">
                <a:latin typeface="Imprint MT Shadow" pitchFamily="82" charset="0"/>
              </a:rPr>
              <a:t> SEMESTER)</a:t>
            </a:r>
            <a:endParaRPr lang="en-US" sz="2000" dirty="0">
              <a:latin typeface="Imprint MT Shadow" pitchFamily="82" charset="0"/>
            </a:endParaRPr>
          </a:p>
        </p:txBody>
      </p:sp>
      <p:pic>
        <p:nvPicPr>
          <p:cNvPr id="4" name="image10.jpeg"/>
          <p:cNvPicPr/>
          <p:nvPr/>
        </p:nvPicPr>
        <p:blipFill rotWithShape="1">
          <a:blip r:embed="rId3" cstate="print">
            <a:lum contrast="-10000"/>
          </a:blip>
          <a:srcRect l="2012"/>
          <a:stretch/>
        </p:blipFill>
        <p:spPr>
          <a:xfrm>
            <a:off x="0" y="1"/>
            <a:ext cx="9144000" cy="1676400"/>
          </a:xfrm>
          <a:prstGeom prst="rect">
            <a:avLst/>
          </a:prstGeom>
        </p:spPr>
      </p:pic>
      <p:sp>
        <p:nvSpPr>
          <p:cNvPr id="5" name="Rectangle 4"/>
          <p:cNvSpPr/>
          <p:nvPr/>
        </p:nvSpPr>
        <p:spPr>
          <a:xfrm>
            <a:off x="5157011" y="5638800"/>
            <a:ext cx="3986989" cy="1200329"/>
          </a:xfrm>
          <a:prstGeom prst="rect">
            <a:avLst/>
          </a:prstGeom>
          <a:solidFill>
            <a:schemeClr val="bg1">
              <a:lumMod val="95000"/>
            </a:schemeClr>
          </a:solidFill>
          <a:ln>
            <a:noFill/>
          </a:ln>
          <a:effectLst>
            <a:softEdge rad="63500"/>
          </a:effectLst>
        </p:spPr>
        <p:style>
          <a:lnRef idx="1">
            <a:schemeClr val="dk1"/>
          </a:lnRef>
          <a:fillRef idx="2">
            <a:schemeClr val="dk1"/>
          </a:fillRef>
          <a:effectRef idx="1">
            <a:schemeClr val="dk1"/>
          </a:effectRef>
          <a:fontRef idx="minor">
            <a:schemeClr val="dk1"/>
          </a:fontRef>
        </p:style>
        <p:txBody>
          <a:bodyPr wrap="none">
            <a:spAutoFit/>
          </a:bodyPr>
          <a:lstStyle/>
          <a:p>
            <a:r>
              <a:rPr lang="en-US" b="1" dirty="0">
                <a:solidFill>
                  <a:schemeClr val="tx1"/>
                </a:solidFill>
                <a:latin typeface="Imprint MT Shadow" pitchFamily="82" charset="0"/>
              </a:rPr>
              <a:t>Submitted By: </a:t>
            </a:r>
          </a:p>
          <a:p>
            <a:r>
              <a:rPr lang="en-US" dirty="0">
                <a:solidFill>
                  <a:schemeClr val="tx1"/>
                </a:solidFill>
                <a:latin typeface="Imprint MT Shadow" pitchFamily="82" charset="0"/>
              </a:rPr>
              <a:t>Team: </a:t>
            </a:r>
            <a:r>
              <a:rPr lang="en-US" dirty="0" smtClean="0">
                <a:solidFill>
                  <a:schemeClr val="tx1"/>
                </a:solidFill>
                <a:latin typeface="Imprint MT Shadow" pitchFamily="82" charset="0"/>
              </a:rPr>
              <a:t>Mind Benders</a:t>
            </a:r>
            <a:endParaRPr lang="en-US" dirty="0">
              <a:solidFill>
                <a:schemeClr val="tx1"/>
              </a:solidFill>
              <a:latin typeface="Imprint MT Shadow" pitchFamily="82" charset="0"/>
            </a:endParaRPr>
          </a:p>
          <a:p>
            <a:r>
              <a:rPr lang="en-US" dirty="0">
                <a:solidFill>
                  <a:schemeClr val="tx1"/>
                </a:solidFill>
                <a:latin typeface="Imprint MT Shadow" pitchFamily="82" charset="0"/>
              </a:rPr>
              <a:t>Project </a:t>
            </a:r>
            <a:r>
              <a:rPr lang="en-US" dirty="0" smtClean="0">
                <a:solidFill>
                  <a:schemeClr val="tx1"/>
                </a:solidFill>
                <a:latin typeface="Imprint MT Shadow" pitchFamily="82" charset="0"/>
              </a:rPr>
              <a:t>ID:PIET/2016-20/CS/PRJ25</a:t>
            </a:r>
            <a:endParaRPr lang="en-US" dirty="0">
              <a:solidFill>
                <a:schemeClr val="tx1"/>
              </a:solidFill>
              <a:latin typeface="Imprint MT Shadow" pitchFamily="82" charset="0"/>
            </a:endParaRPr>
          </a:p>
          <a:p>
            <a:r>
              <a:rPr lang="en-US" dirty="0">
                <a:solidFill>
                  <a:schemeClr val="tx1"/>
                </a:solidFill>
                <a:latin typeface="Imprint MT Shadow" pitchFamily="82" charset="0"/>
              </a:rPr>
              <a:t>Project Guide: </a:t>
            </a:r>
            <a:r>
              <a:rPr lang="en-US" dirty="0" smtClean="0">
                <a:solidFill>
                  <a:schemeClr val="tx1"/>
                </a:solidFill>
                <a:latin typeface="Imprint MT Shadow" pitchFamily="82" charset="0"/>
              </a:rPr>
              <a:t>Mr. Deepak </a:t>
            </a:r>
            <a:r>
              <a:rPr lang="en-US" dirty="0" err="1" smtClean="0">
                <a:solidFill>
                  <a:schemeClr val="tx1"/>
                </a:solidFill>
                <a:latin typeface="Imprint MT Shadow" pitchFamily="82" charset="0"/>
              </a:rPr>
              <a:t>Moud</a:t>
            </a:r>
            <a:r>
              <a:rPr lang="en-US" dirty="0" smtClean="0">
                <a:solidFill>
                  <a:schemeClr val="tx1"/>
                </a:solidFill>
                <a:latin typeface="Imprint MT Shadow" pitchFamily="82" charset="0"/>
              </a:rPr>
              <a:t> </a:t>
            </a:r>
            <a:endParaRPr lang="en-US" dirty="0">
              <a:solidFill>
                <a:schemeClr val="tx1"/>
              </a:solidFill>
              <a:latin typeface="Imprint MT Shadow" pitchFamily="82" charset="0"/>
            </a:endParaRPr>
          </a:p>
        </p:txBody>
      </p:sp>
      <p:sp>
        <p:nvSpPr>
          <p:cNvPr id="1026" name="AutoShape 2" descr="Green Screen Background - Driving in the Desert HD - YouTub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ccident road background damaged spped cars in Vector Image"/>
          <p:cNvPicPr>
            <a:picLocks noChangeAspect="1" noChangeArrowheads="1"/>
          </p:cNvPicPr>
          <p:nvPr/>
        </p:nvPicPr>
        <p:blipFill>
          <a:blip r:embed="rId2">
            <a:duotone>
              <a:prstClr val="black"/>
              <a:schemeClr val="accent6">
                <a:lumMod val="20000"/>
                <a:lumOff val="80000"/>
                <a:tint val="45000"/>
                <a:satMod val="400000"/>
              </a:schemeClr>
            </a:duotone>
            <a:lum contrast="-30000"/>
          </a:blip>
          <a:srcRect b="85506"/>
          <a:stretch>
            <a:fillRect/>
          </a:stretch>
        </p:blipFill>
        <p:spPr bwMode="auto">
          <a:xfrm>
            <a:off x="0" y="0"/>
            <a:ext cx="9144000" cy="6858000"/>
          </a:xfrm>
          <a:prstGeom prst="rect">
            <a:avLst/>
          </a:prstGeom>
          <a:noFill/>
        </p:spPr>
      </p:pic>
      <p:pic>
        <p:nvPicPr>
          <p:cNvPr id="27650" name="Picture 2"/>
          <p:cNvPicPr>
            <a:picLocks noChangeAspect="1" noChangeArrowheads="1"/>
          </p:cNvPicPr>
          <p:nvPr/>
        </p:nvPicPr>
        <p:blipFill>
          <a:blip r:embed="rId3"/>
          <a:srcRect/>
          <a:stretch>
            <a:fillRect/>
          </a:stretch>
        </p:blipFill>
        <p:spPr bwMode="auto">
          <a:xfrm>
            <a:off x="7696200" y="5029200"/>
            <a:ext cx="1276350" cy="1524000"/>
          </a:xfrm>
          <a:prstGeom prst="rect">
            <a:avLst/>
          </a:prstGeom>
          <a:ln>
            <a:noFill/>
          </a:ln>
          <a:effectLst>
            <a:outerShdw blurRad="292100" dist="139700" dir="2700000" algn="tl" rotWithShape="0">
              <a:srgbClr val="333333">
                <a:alpha val="65000"/>
              </a:srgbClr>
            </a:outerShdw>
          </a:effectLst>
        </p:spPr>
      </p:pic>
      <p:pic>
        <p:nvPicPr>
          <p:cNvPr id="27651" name="Picture 3"/>
          <p:cNvPicPr>
            <a:picLocks noChangeAspect="1" noChangeArrowheads="1"/>
          </p:cNvPicPr>
          <p:nvPr/>
        </p:nvPicPr>
        <p:blipFill>
          <a:blip r:embed="rId4"/>
          <a:srcRect/>
          <a:stretch>
            <a:fillRect/>
          </a:stretch>
        </p:blipFill>
        <p:spPr bwMode="auto">
          <a:xfrm>
            <a:off x="7696200" y="3429000"/>
            <a:ext cx="1224243" cy="1447800"/>
          </a:xfrm>
          <a:prstGeom prst="rect">
            <a:avLst/>
          </a:prstGeom>
          <a:ln>
            <a:noFill/>
          </a:ln>
          <a:effectLst>
            <a:outerShdw blurRad="292100" dist="139700" dir="2700000" algn="tl" rotWithShape="0">
              <a:srgbClr val="333333">
                <a:alpha val="65000"/>
              </a:srgbClr>
            </a:outerShdw>
          </a:effectLst>
        </p:spPr>
      </p:pic>
      <p:pic>
        <p:nvPicPr>
          <p:cNvPr id="27653" name="Picture 5"/>
          <p:cNvPicPr>
            <a:picLocks noChangeAspect="1" noChangeArrowheads="1"/>
          </p:cNvPicPr>
          <p:nvPr/>
        </p:nvPicPr>
        <p:blipFill>
          <a:blip r:embed="rId5"/>
          <a:srcRect/>
          <a:stretch>
            <a:fillRect/>
          </a:stretch>
        </p:blipFill>
        <p:spPr bwMode="auto">
          <a:xfrm>
            <a:off x="7696200" y="1828800"/>
            <a:ext cx="1295400" cy="1409700"/>
          </a:xfrm>
          <a:prstGeom prst="rect">
            <a:avLst/>
          </a:prstGeom>
          <a:ln>
            <a:noFill/>
          </a:ln>
          <a:effectLst>
            <a:outerShdw blurRad="292100" dist="139700" dir="2700000" algn="tl" rotWithShape="0">
              <a:srgbClr val="333333">
                <a:alpha val="65000"/>
              </a:srgbClr>
            </a:outerShdw>
          </a:effectLst>
        </p:spPr>
      </p:pic>
      <p:pic>
        <p:nvPicPr>
          <p:cNvPr id="27655" name="Picture 7"/>
          <p:cNvPicPr>
            <a:picLocks noChangeAspect="1" noChangeArrowheads="1"/>
          </p:cNvPicPr>
          <p:nvPr/>
        </p:nvPicPr>
        <p:blipFill>
          <a:blip r:embed="rId6"/>
          <a:srcRect/>
          <a:stretch>
            <a:fillRect/>
          </a:stretch>
        </p:blipFill>
        <p:spPr bwMode="auto">
          <a:xfrm>
            <a:off x="7658100" y="228600"/>
            <a:ext cx="1257300" cy="1352550"/>
          </a:xfrm>
          <a:prstGeom prst="rect">
            <a:avLst/>
          </a:prstGeom>
          <a:ln>
            <a:noFill/>
          </a:ln>
          <a:effectLst>
            <a:outerShdw blurRad="292100" dist="139700" dir="2700000" algn="tl" rotWithShape="0">
              <a:srgbClr val="333333">
                <a:alpha val="65000"/>
              </a:srgbClr>
            </a:outerShdw>
          </a:effectLst>
        </p:spPr>
      </p:pic>
      <p:sp>
        <p:nvSpPr>
          <p:cNvPr id="9" name="Title 1"/>
          <p:cNvSpPr txBox="1">
            <a:spLocks/>
          </p:cNvSpPr>
          <p:nvPr/>
        </p:nvSpPr>
        <p:spPr>
          <a:xfrm>
            <a:off x="838200" y="0"/>
            <a:ext cx="5638800" cy="8382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normalizeH="0" baseline="0" noProof="0" dirty="0" smtClean="0">
                <a:ln w="18000">
                  <a:solidFill>
                    <a:schemeClr val="accent2">
                      <a:satMod val="140000"/>
                    </a:schemeClr>
                  </a:solidFill>
                  <a:prstDash val="solid"/>
                  <a:miter lim="800000"/>
                </a:ln>
                <a:noFill/>
                <a:effectLst>
                  <a:outerShdw blurRad="50800" dist="38100" dir="5400000" algn="t" rotWithShape="0">
                    <a:prstClr val="black">
                      <a:alpha val="40000"/>
                    </a:prstClr>
                  </a:outerShdw>
                  <a:reflection blurRad="6350" stA="55000" endA="300" endPos="45500" dir="5400000" sy="-100000" algn="bl" rotWithShape="0"/>
                </a:effectLst>
                <a:uLnTx/>
                <a:uFillTx/>
                <a:latin typeface="+mj-lt"/>
                <a:ea typeface="+mj-ea"/>
                <a:cs typeface="+mj-cs"/>
              </a:rPr>
              <a:t>Eye Recognition</a:t>
            </a:r>
            <a:endParaRPr kumimoji="0" lang="en-US" sz="5400" b="1" i="0" u="none" strike="noStrike" kern="1200" normalizeH="0" baseline="0" noProof="0" dirty="0">
              <a:ln w="18000">
                <a:solidFill>
                  <a:schemeClr val="accent2">
                    <a:satMod val="140000"/>
                  </a:schemeClr>
                </a:solidFill>
                <a:prstDash val="solid"/>
                <a:miter lim="800000"/>
              </a:ln>
              <a:noFill/>
              <a:effectLst>
                <a:outerShdw blurRad="50800" dist="38100" dir="5400000" algn="t" rotWithShape="0">
                  <a:prstClr val="black">
                    <a:alpha val="40000"/>
                  </a:prstClr>
                </a:outerShdw>
                <a:reflection blurRad="6350" stA="55000" endA="300" endPos="45500" dir="5400000" sy="-100000" algn="bl" rotWithShape="0"/>
              </a:effectLst>
              <a:uLnTx/>
              <a:uFillTx/>
              <a:latin typeface="+mj-lt"/>
              <a:ea typeface="+mj-ea"/>
              <a:cs typeface="+mj-cs"/>
            </a:endParaRPr>
          </a:p>
        </p:txBody>
      </p:sp>
      <p:sp>
        <p:nvSpPr>
          <p:cNvPr id="10" name="Chevron 9"/>
          <p:cNvSpPr/>
          <p:nvPr/>
        </p:nvSpPr>
        <p:spPr>
          <a:xfrm>
            <a:off x="685800" y="304800"/>
            <a:ext cx="381000" cy="304800"/>
          </a:xfrm>
          <a:prstGeom prst="chevron">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flipH="1">
            <a:off x="6248400" y="304800"/>
            <a:ext cx="381000" cy="304800"/>
          </a:xfrm>
          <a:prstGeom prst="chevron">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flipH="1">
            <a:off x="6629400" y="304800"/>
            <a:ext cx="381000" cy="304800"/>
          </a:xfrm>
          <a:prstGeom prst="chevron">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p:cNvSpPr/>
          <p:nvPr/>
        </p:nvSpPr>
        <p:spPr>
          <a:xfrm>
            <a:off x="304800" y="304800"/>
            <a:ext cx="381000" cy="304800"/>
          </a:xfrm>
          <a:prstGeom prst="chevron">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ontent Placeholder 2"/>
          <p:cNvSpPr txBox="1">
            <a:spLocks/>
          </p:cNvSpPr>
          <p:nvPr/>
        </p:nvSpPr>
        <p:spPr>
          <a:xfrm>
            <a:off x="350520" y="990600"/>
            <a:ext cx="6736080" cy="5638800"/>
          </a:xfrm>
          <a:prstGeom prst="rect">
            <a:avLst/>
          </a:prstGeom>
          <a:ln w="28575">
            <a:solidFill>
              <a:schemeClr val="tx1"/>
            </a:solidFill>
            <a:prstDash val="sysDot"/>
          </a:ln>
        </p:spPr>
        <p:txBody>
          <a:bodyPr>
            <a:noAutofit/>
          </a:bodyPr>
          <a:lstStyle/>
          <a:p>
            <a:pPr marL="91440" indent="-548640" algn="just">
              <a:lnSpc>
                <a:spcPct val="170000"/>
              </a:lnSpc>
              <a:spcBef>
                <a:spcPct val="20000"/>
              </a:spcBef>
              <a:spcAft>
                <a:spcPts val="100"/>
              </a:spcAft>
            </a:pPr>
            <a:r>
              <a:rPr lang="en-US" sz="900" dirty="0" smtClean="0">
                <a:solidFill>
                  <a:schemeClr val="bg2">
                    <a:lumMod val="25000"/>
                  </a:schemeClr>
                </a:solidFill>
                <a:latin typeface="Imprint MT Shadow" pitchFamily="82" charset="0"/>
              </a:rPr>
              <a:t> </a:t>
            </a:r>
            <a:r>
              <a:rPr lang="en-US" sz="2400" dirty="0" smtClean="0">
                <a:latin typeface="Imprint MT Shadow" pitchFamily="82" charset="0"/>
              </a:rPr>
              <a:t>Poor contrast of eyes generally creates a lots of problems in its detection. After successful detection of face eye needs to be detected for further processing. In our method eye is the decision parameter for finding the state of driver. Though detection of eye does not look complex but the actual process is quite hectic. In this case it performs the detection of eye in the specified region.</a:t>
            </a:r>
            <a:endParaRPr lang="en-US" sz="900" dirty="0" smtClean="0">
              <a:latin typeface="Imprint MT Shadow" pitchFamily="82" charset="0"/>
            </a:endParaRPr>
          </a:p>
          <a:p>
            <a:pPr marL="91440" marR="0" lvl="0" indent="-548640" algn="just" defTabSz="914400" rtl="0" eaLnBrk="1" fontAlgn="auto" latinLnBrk="0" hangingPunct="1">
              <a:lnSpc>
                <a:spcPct val="100000"/>
              </a:lnSpc>
              <a:spcBef>
                <a:spcPct val="20000"/>
              </a:spcBef>
              <a:spcAft>
                <a:spcPts val="100"/>
              </a:spcAft>
              <a:buClrTx/>
              <a:buSzTx/>
              <a:buFont typeface="Arial" pitchFamily="34" charset="0"/>
              <a:buNone/>
              <a:tabLst/>
              <a:defRPr/>
            </a:pPr>
            <a:endParaRPr kumimoji="0" lang="en-US" sz="900" b="0" i="0" u="none" strike="noStrike" kern="1200" cap="none" spc="0" normalizeH="0" baseline="0" noProof="0" dirty="0">
              <a:ln>
                <a:noFill/>
              </a:ln>
              <a:solidFill>
                <a:schemeClr val="bg2">
                  <a:lumMod val="25000"/>
                </a:schemeClr>
              </a:solidFill>
              <a:effectLst/>
              <a:uLnTx/>
              <a:uFillTx/>
              <a:latin typeface="Imprint MT Shadow" pitchFamily="82"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pic>
        <p:nvPicPr>
          <p:cNvPr id="7" name="Picture 2" descr="C:\Users\p c m\Desktop\Project Work\vedios\images\New folder\block diagram-1.png"/>
          <p:cNvPicPr>
            <a:picLocks noChangeAspect="1" noChangeArrowheads="1"/>
          </p:cNvPicPr>
          <p:nvPr/>
        </p:nvPicPr>
        <p:blipFill>
          <a:blip r:embed="rId3">
            <a:lum contrast="-10000"/>
          </a:blip>
          <a:srcRect l="909" t="1587" r="909" b="3175"/>
          <a:stretch>
            <a:fillRect/>
          </a:stretch>
        </p:blipFill>
        <p:spPr bwMode="auto">
          <a:xfrm>
            <a:off x="457200" y="1676400"/>
            <a:ext cx="8229600" cy="4572000"/>
          </a:xfrm>
          <a:prstGeom prst="rect">
            <a:avLst/>
          </a:prstGeom>
          <a:ln>
            <a:noFill/>
          </a:ln>
          <a:effectLst>
            <a:outerShdw blurRad="292100" dist="139700" dir="2700000" algn="tl" rotWithShape="0">
              <a:srgbClr val="333333">
                <a:alpha val="65000"/>
              </a:srgbClr>
            </a:outerShdw>
          </a:effectLst>
        </p:spPr>
      </p:pic>
      <p:pic>
        <p:nvPicPr>
          <p:cNvPr id="29701" name="Picture 5" descr="Tape PNG High Quality Image | PNG All"/>
          <p:cNvPicPr>
            <a:picLocks noChangeAspect="1" noChangeArrowheads="1"/>
          </p:cNvPicPr>
          <p:nvPr/>
        </p:nvPicPr>
        <p:blipFill>
          <a:blip r:embed="rId4" cstate="print"/>
          <a:srcRect/>
          <a:stretch>
            <a:fillRect/>
          </a:stretch>
        </p:blipFill>
        <p:spPr bwMode="auto">
          <a:xfrm rot="16200000">
            <a:off x="-63784" y="1282986"/>
            <a:ext cx="1555130" cy="1427561"/>
          </a:xfrm>
          <a:prstGeom prst="rect">
            <a:avLst/>
          </a:prstGeom>
          <a:noFill/>
        </p:spPr>
      </p:pic>
      <p:pic>
        <p:nvPicPr>
          <p:cNvPr id="10" name="Picture 5" descr="Tape PNG High Quality Image | PNG All"/>
          <p:cNvPicPr>
            <a:picLocks noChangeAspect="1" noChangeArrowheads="1"/>
          </p:cNvPicPr>
          <p:nvPr/>
        </p:nvPicPr>
        <p:blipFill>
          <a:blip r:embed="rId5" cstate="print"/>
          <a:srcRect/>
          <a:stretch>
            <a:fillRect/>
          </a:stretch>
        </p:blipFill>
        <p:spPr bwMode="auto">
          <a:xfrm rot="5400000" flipV="1">
            <a:off x="7711118" y="1310318"/>
            <a:ext cx="1494166" cy="1371598"/>
          </a:xfrm>
          <a:prstGeom prst="rect">
            <a:avLst/>
          </a:prstGeom>
          <a:noFill/>
        </p:spPr>
      </p:pic>
      <p:sp>
        <p:nvSpPr>
          <p:cNvPr id="12" name="Title 4"/>
          <p:cNvSpPr>
            <a:spLocks noGrp="1"/>
          </p:cNvSpPr>
          <p:nvPr>
            <p:ph type="title"/>
          </p:nvPr>
        </p:nvSpPr>
        <p:spPr>
          <a:xfrm>
            <a:off x="2133600" y="152400"/>
            <a:ext cx="5105400" cy="1143000"/>
          </a:xfrm>
          <a:ln w="38100" cap="rnd" cmpd="thinThick">
            <a:solidFill>
              <a:schemeClr val="bg1">
                <a:lumMod val="75000"/>
              </a:schemeClr>
            </a:solidFill>
            <a:prstDash val="sysDash"/>
          </a:ln>
        </p:spPr>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Project Work Flow</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 c m\Desktop\Project Work\vedios\images\road.jpeg"/>
          <p:cNvPicPr>
            <a:picLocks noChangeAspect="1" noChangeArrowheads="1"/>
          </p:cNvPicPr>
          <p:nvPr/>
        </p:nvPicPr>
        <p:blipFill>
          <a:blip r:embed="rId2">
            <a:lum contrast="-30000"/>
          </a:blip>
          <a:srcRect/>
          <a:stretch>
            <a:fillRect/>
          </a:stretch>
        </p:blipFill>
        <p:spPr bwMode="auto">
          <a:xfrm>
            <a:off x="0" y="0"/>
            <a:ext cx="9144000" cy="6858000"/>
          </a:xfrm>
          <a:prstGeom prst="rect">
            <a:avLst/>
          </a:prstGeom>
          <a:noFill/>
        </p:spPr>
      </p:pic>
      <p:sp>
        <p:nvSpPr>
          <p:cNvPr id="3" name="Notched Right Arrow 2"/>
          <p:cNvSpPr/>
          <p:nvPr/>
        </p:nvSpPr>
        <p:spPr>
          <a:xfrm>
            <a:off x="304800" y="5181600"/>
            <a:ext cx="8458200" cy="1066800"/>
          </a:xfrm>
          <a:prstGeom prst="notch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Sequential Access Storage 3"/>
          <p:cNvSpPr/>
          <p:nvPr/>
        </p:nvSpPr>
        <p:spPr>
          <a:xfrm>
            <a:off x="914400" y="5029200"/>
            <a:ext cx="1600200" cy="1371600"/>
          </a:xfrm>
          <a:prstGeom prst="flowChartMagneticTape">
            <a:avLst/>
          </a:prstGeom>
          <a:solidFill>
            <a:schemeClr val="accent5">
              <a:lumMod val="50000"/>
            </a:schemeClr>
          </a:solidFill>
          <a:ln w="57150">
            <a:solidFill>
              <a:schemeClr val="bg1"/>
            </a:solidFill>
            <a:prstDash val="sys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outerShdw blurRad="50800" dist="38100" dir="10800000" algn="r" rotWithShape="0">
                    <a:prstClr val="black">
                      <a:alpha val="40000"/>
                    </a:prstClr>
                  </a:outerShdw>
                </a:effectLst>
                <a:latin typeface="Arial Unicode MS" pitchFamily="34" charset="-128"/>
                <a:ea typeface="Arial Unicode MS" pitchFamily="34" charset="-128"/>
                <a:cs typeface="Arial Unicode MS" pitchFamily="34" charset="-128"/>
              </a:rPr>
              <a:t>DATASET</a:t>
            </a:r>
          </a:p>
          <a:p>
            <a:pPr algn="ctr"/>
            <a:r>
              <a:rPr lang="en-US" sz="1400" b="1" dirty="0" smtClean="0">
                <a:effectLst>
                  <a:outerShdw blurRad="50800" dist="38100" dir="10800000" algn="r" rotWithShape="0">
                    <a:prstClr val="black">
                      <a:alpha val="40000"/>
                    </a:prstClr>
                  </a:outerShdw>
                </a:effectLst>
                <a:latin typeface="Arial Unicode MS" pitchFamily="34" charset="-128"/>
                <a:ea typeface="Arial Unicode MS" pitchFamily="34" charset="-128"/>
                <a:cs typeface="Arial Unicode MS" pitchFamily="34" charset="-128"/>
              </a:rPr>
              <a:t>CREATION</a:t>
            </a:r>
            <a:endParaRPr lang="en-US" sz="1400" b="1" dirty="0">
              <a:effectLst>
                <a:outerShdw blurRad="50800" dist="38100" dir="10800000" algn="r" rotWithShape="0">
                  <a:prstClr val="black">
                    <a:alpha val="40000"/>
                  </a:prstClr>
                </a:outerShdw>
              </a:effectLst>
              <a:latin typeface="Arial Unicode MS" pitchFamily="34" charset="-128"/>
              <a:ea typeface="Arial Unicode MS" pitchFamily="34" charset="-128"/>
              <a:cs typeface="Arial Unicode MS" pitchFamily="34" charset="-128"/>
            </a:endParaRPr>
          </a:p>
        </p:txBody>
      </p:sp>
      <p:sp>
        <p:nvSpPr>
          <p:cNvPr id="5" name="Flowchart: Sequential Access Storage 4"/>
          <p:cNvSpPr/>
          <p:nvPr/>
        </p:nvSpPr>
        <p:spPr>
          <a:xfrm>
            <a:off x="2819400" y="5029200"/>
            <a:ext cx="12954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Face</a:t>
            </a:r>
            <a:endParaRPr lang="en-US" dirty="0"/>
          </a:p>
        </p:txBody>
      </p:sp>
      <p:sp>
        <p:nvSpPr>
          <p:cNvPr id="6" name="Flowchart: Sequential Access Storage 5"/>
          <p:cNvSpPr/>
          <p:nvPr/>
        </p:nvSpPr>
        <p:spPr>
          <a:xfrm>
            <a:off x="4648200" y="5029200"/>
            <a:ext cx="12954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Eyes</a:t>
            </a:r>
            <a:endParaRPr lang="en-US" dirty="0"/>
          </a:p>
        </p:txBody>
      </p:sp>
      <p:sp>
        <p:nvSpPr>
          <p:cNvPr id="7" name="Flowchart: Sequential Access Storage 6"/>
          <p:cNvSpPr/>
          <p:nvPr/>
        </p:nvSpPr>
        <p:spPr>
          <a:xfrm>
            <a:off x="6400800" y="5029200"/>
            <a:ext cx="12954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Score Limit</a:t>
            </a:r>
            <a:endParaRPr lang="en-US" dirty="0"/>
          </a:p>
        </p:txBody>
      </p:sp>
      <p:pic>
        <p:nvPicPr>
          <p:cNvPr id="10" name="Picture 2" descr="C:\Users\p c m\Desktop\Project Work\vedios\images\dataset.png"/>
          <p:cNvPicPr>
            <a:picLocks noChangeAspect="1" noChangeArrowheads="1"/>
          </p:cNvPicPr>
          <p:nvPr/>
        </p:nvPicPr>
        <p:blipFill>
          <a:blip r:embed="rId3"/>
          <a:srcRect/>
          <a:stretch>
            <a:fillRect/>
          </a:stretch>
        </p:blipFill>
        <p:spPr bwMode="auto">
          <a:xfrm>
            <a:off x="3048000" y="1903349"/>
            <a:ext cx="2971800" cy="282105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0" y="0"/>
            <a:ext cx="9144000" cy="1569660"/>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chemeClr val="bg1"/>
                </a:solidFill>
              </a:rPr>
              <a:t>In the initial state we require dataset to train the model, this can be done using </a:t>
            </a:r>
            <a:r>
              <a:rPr lang="en-US" sz="3200" dirty="0" err="1" smtClean="0">
                <a:solidFill>
                  <a:schemeClr val="bg1"/>
                </a:solidFill>
              </a:rPr>
              <a:t>haar</a:t>
            </a:r>
            <a:r>
              <a:rPr lang="en-US" sz="3200" dirty="0" smtClean="0">
                <a:solidFill>
                  <a:schemeClr val="bg1"/>
                </a:solidFill>
              </a:rPr>
              <a:t> cascade’s face and eye detection datasets</a:t>
            </a:r>
            <a:endParaRPr lang="en-US" sz="3200" dirty="0">
              <a:solidFill>
                <a:schemeClr val="bg1"/>
              </a:solidFill>
            </a:endParaRPr>
          </a:p>
        </p:txBody>
      </p:sp>
      <p:sp>
        <p:nvSpPr>
          <p:cNvPr id="12" name="Right Arrow 11"/>
          <p:cNvSpPr/>
          <p:nvPr/>
        </p:nvSpPr>
        <p:spPr>
          <a:xfrm>
            <a:off x="609600" y="2667000"/>
            <a:ext cx="2133600" cy="762000"/>
          </a:xfrm>
          <a:prstGeom prst="right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Bodoni MT" pitchFamily="18" charset="0"/>
              </a:rPr>
              <a:t>Sample Dataset</a:t>
            </a:r>
            <a:endParaRPr lang="en-US" sz="2000" b="1" dirty="0">
              <a:solidFill>
                <a:schemeClr val="tx1"/>
              </a:solidFill>
              <a:latin typeface="Bodoni MT"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 c m\Desktop\Project Work\vedios\images\road.jpeg"/>
          <p:cNvPicPr>
            <a:picLocks noChangeAspect="1" noChangeArrowheads="1"/>
          </p:cNvPicPr>
          <p:nvPr/>
        </p:nvPicPr>
        <p:blipFill>
          <a:blip r:embed="rId2">
            <a:lum contrast="-30000"/>
          </a:blip>
          <a:srcRect/>
          <a:stretch>
            <a:fillRect/>
          </a:stretch>
        </p:blipFill>
        <p:spPr bwMode="auto">
          <a:xfrm>
            <a:off x="0" y="0"/>
            <a:ext cx="9144000" cy="6858000"/>
          </a:xfrm>
          <a:prstGeom prst="rect">
            <a:avLst/>
          </a:prstGeom>
          <a:noFill/>
        </p:spPr>
      </p:pic>
      <p:sp>
        <p:nvSpPr>
          <p:cNvPr id="3" name="Notched Right Arrow 2"/>
          <p:cNvSpPr/>
          <p:nvPr/>
        </p:nvSpPr>
        <p:spPr>
          <a:xfrm>
            <a:off x="304800" y="5181600"/>
            <a:ext cx="8458200" cy="1066800"/>
          </a:xfrm>
          <a:prstGeom prst="notch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Sequential Access Storage 3"/>
          <p:cNvSpPr/>
          <p:nvPr/>
        </p:nvSpPr>
        <p:spPr>
          <a:xfrm>
            <a:off x="2819400" y="5029200"/>
            <a:ext cx="1447800" cy="1371600"/>
          </a:xfrm>
          <a:prstGeom prst="flowChartMagneticTape">
            <a:avLst/>
          </a:prstGeom>
          <a:solidFill>
            <a:schemeClr val="accent5">
              <a:lumMod val="50000"/>
            </a:schemeClr>
          </a:solidFill>
          <a:ln w="57150">
            <a:solidFill>
              <a:schemeClr val="bg1"/>
            </a:solidFill>
            <a:prstDash val="sys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effectLst>
                  <a:outerShdw blurRad="50800" dist="38100" dir="10800000" algn="r" rotWithShape="0">
                    <a:prstClr val="black">
                      <a:alpha val="40000"/>
                    </a:prstClr>
                  </a:outerShdw>
                </a:effectLst>
                <a:latin typeface="Arial Unicode MS" pitchFamily="34" charset="-128"/>
                <a:ea typeface="Arial Unicode MS" pitchFamily="34" charset="-128"/>
                <a:cs typeface="Arial Unicode MS" pitchFamily="34" charset="-128"/>
              </a:rPr>
              <a:t>DETECT</a:t>
            </a:r>
          </a:p>
          <a:p>
            <a:pPr algn="ctr"/>
            <a:r>
              <a:rPr lang="en-US" sz="1600" b="1" dirty="0" smtClean="0">
                <a:effectLst>
                  <a:outerShdw blurRad="50800" dist="38100" dir="10800000" algn="r" rotWithShape="0">
                    <a:prstClr val="black">
                      <a:alpha val="40000"/>
                    </a:prstClr>
                  </a:outerShdw>
                </a:effectLst>
                <a:latin typeface="Arial Unicode MS" pitchFamily="34" charset="-128"/>
                <a:ea typeface="Arial Unicode MS" pitchFamily="34" charset="-128"/>
                <a:cs typeface="Arial Unicode MS" pitchFamily="34" charset="-128"/>
              </a:rPr>
              <a:t>FACE</a:t>
            </a:r>
            <a:endParaRPr lang="en-US" sz="1600" b="1" dirty="0">
              <a:effectLst>
                <a:outerShdw blurRad="50800" dist="38100" dir="10800000" algn="r" rotWithShape="0">
                  <a:prstClr val="black">
                    <a:alpha val="40000"/>
                  </a:prstClr>
                </a:outerShdw>
              </a:effectLst>
              <a:latin typeface="Arial Unicode MS" pitchFamily="34" charset="-128"/>
              <a:ea typeface="Arial Unicode MS" pitchFamily="34" charset="-128"/>
              <a:cs typeface="Arial Unicode MS" pitchFamily="34" charset="-128"/>
            </a:endParaRPr>
          </a:p>
        </p:txBody>
      </p:sp>
      <p:sp>
        <p:nvSpPr>
          <p:cNvPr id="5" name="Flowchart: Sequential Access Storage 4"/>
          <p:cNvSpPr/>
          <p:nvPr/>
        </p:nvSpPr>
        <p:spPr>
          <a:xfrm>
            <a:off x="914400" y="5029200"/>
            <a:ext cx="14478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Dataset Creation</a:t>
            </a:r>
            <a:endParaRPr lang="en-US" dirty="0"/>
          </a:p>
        </p:txBody>
      </p:sp>
      <p:sp>
        <p:nvSpPr>
          <p:cNvPr id="6" name="Flowchart: Sequential Access Storage 5"/>
          <p:cNvSpPr/>
          <p:nvPr/>
        </p:nvSpPr>
        <p:spPr>
          <a:xfrm>
            <a:off x="4648200" y="5029200"/>
            <a:ext cx="12954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Eyes</a:t>
            </a:r>
            <a:endParaRPr lang="en-US" dirty="0"/>
          </a:p>
        </p:txBody>
      </p:sp>
      <p:sp>
        <p:nvSpPr>
          <p:cNvPr id="7" name="Flowchart: Sequential Access Storage 6"/>
          <p:cNvSpPr/>
          <p:nvPr/>
        </p:nvSpPr>
        <p:spPr>
          <a:xfrm>
            <a:off x="6400800" y="5029200"/>
            <a:ext cx="12954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Score Limit</a:t>
            </a:r>
            <a:endParaRPr lang="en-US" dirty="0"/>
          </a:p>
        </p:txBody>
      </p:sp>
      <p:sp>
        <p:nvSpPr>
          <p:cNvPr id="11" name="TextBox 10"/>
          <p:cNvSpPr txBox="1"/>
          <p:nvPr/>
        </p:nvSpPr>
        <p:spPr>
          <a:xfrm>
            <a:off x="0" y="0"/>
            <a:ext cx="9144000" cy="1077218"/>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chemeClr val="bg1"/>
                </a:solidFill>
              </a:rPr>
              <a:t>Then we can easily detect driver’s face and highlight the “Region of Interest”</a:t>
            </a:r>
            <a:endParaRPr lang="en-US" sz="3200" dirty="0">
              <a:solidFill>
                <a:schemeClr val="bg1"/>
              </a:solidFill>
            </a:endParaRPr>
          </a:p>
        </p:txBody>
      </p:sp>
      <p:sp>
        <p:nvSpPr>
          <p:cNvPr id="12" name="Right Arrow 11"/>
          <p:cNvSpPr/>
          <p:nvPr/>
        </p:nvSpPr>
        <p:spPr>
          <a:xfrm>
            <a:off x="609600" y="2667000"/>
            <a:ext cx="2133600" cy="762000"/>
          </a:xfrm>
          <a:prstGeom prst="right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Bodoni MT" pitchFamily="18" charset="0"/>
              </a:rPr>
              <a:t>Face Detect</a:t>
            </a:r>
            <a:endParaRPr lang="en-US" sz="2000" b="1" dirty="0">
              <a:solidFill>
                <a:schemeClr val="tx1"/>
              </a:solidFill>
              <a:latin typeface="Bodoni MT" pitchFamily="18" charset="0"/>
            </a:endParaRPr>
          </a:p>
        </p:txBody>
      </p:sp>
      <p:pic>
        <p:nvPicPr>
          <p:cNvPr id="13" name="Picture 1" descr="C:\Users\p c m\Desktop\Project Work\vedios\images\3-Figure4-1.png"/>
          <p:cNvPicPr>
            <a:picLocks noChangeAspect="1" noChangeArrowheads="1"/>
          </p:cNvPicPr>
          <p:nvPr/>
        </p:nvPicPr>
        <p:blipFill>
          <a:blip r:embed="rId3"/>
          <a:srcRect l="2030" t="4758"/>
          <a:stretch>
            <a:fillRect/>
          </a:stretch>
        </p:blipFill>
        <p:spPr bwMode="auto">
          <a:xfrm>
            <a:off x="2864152" y="1720852"/>
            <a:ext cx="3917648" cy="2774948"/>
          </a:xfrm>
          <a:prstGeom prst="snip2DiagRect">
            <a:avLst/>
          </a:prstGeom>
          <a:solidFill>
            <a:srgbClr val="FFFFFF">
              <a:shade val="85000"/>
            </a:srgbClr>
          </a:solidFill>
          <a:ln w="88900" cap="sq">
            <a:solidFill>
              <a:schemeClr val="tx1">
                <a:lumMod val="65000"/>
                <a:lumOff val="3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 c m\Desktop\Project Work\vedios\images\road.jpeg"/>
          <p:cNvPicPr>
            <a:picLocks noChangeAspect="1" noChangeArrowheads="1"/>
          </p:cNvPicPr>
          <p:nvPr/>
        </p:nvPicPr>
        <p:blipFill>
          <a:blip r:embed="rId2">
            <a:lum contrast="-30000"/>
          </a:blip>
          <a:srcRect/>
          <a:stretch>
            <a:fillRect/>
          </a:stretch>
        </p:blipFill>
        <p:spPr bwMode="auto">
          <a:xfrm>
            <a:off x="0" y="0"/>
            <a:ext cx="9144000" cy="6858000"/>
          </a:xfrm>
          <a:prstGeom prst="rect">
            <a:avLst/>
          </a:prstGeom>
          <a:noFill/>
        </p:spPr>
      </p:pic>
      <p:sp>
        <p:nvSpPr>
          <p:cNvPr id="3" name="Notched Right Arrow 2"/>
          <p:cNvSpPr/>
          <p:nvPr/>
        </p:nvSpPr>
        <p:spPr>
          <a:xfrm>
            <a:off x="304800" y="5181600"/>
            <a:ext cx="8458200" cy="1066800"/>
          </a:xfrm>
          <a:prstGeom prst="notch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Sequential Access Storage 3"/>
          <p:cNvSpPr/>
          <p:nvPr/>
        </p:nvSpPr>
        <p:spPr>
          <a:xfrm>
            <a:off x="4419600" y="5029200"/>
            <a:ext cx="1447800" cy="1371600"/>
          </a:xfrm>
          <a:prstGeom prst="flowChartMagneticTape">
            <a:avLst/>
          </a:prstGeom>
          <a:solidFill>
            <a:schemeClr val="accent5">
              <a:lumMod val="50000"/>
            </a:schemeClr>
          </a:solidFill>
          <a:ln w="57150">
            <a:solidFill>
              <a:schemeClr val="bg1"/>
            </a:solidFill>
            <a:prstDash val="sys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effectLst>
                  <a:outerShdw blurRad="50800" dist="38100" dir="10800000" algn="r" rotWithShape="0">
                    <a:prstClr val="black">
                      <a:alpha val="40000"/>
                    </a:prstClr>
                  </a:outerShdw>
                </a:effectLst>
                <a:latin typeface="Arial Unicode MS" pitchFamily="34" charset="-128"/>
                <a:ea typeface="Arial Unicode MS" pitchFamily="34" charset="-128"/>
                <a:cs typeface="Arial Unicode MS" pitchFamily="34" charset="-128"/>
              </a:rPr>
              <a:t>DETECT</a:t>
            </a:r>
          </a:p>
          <a:p>
            <a:pPr algn="ctr"/>
            <a:r>
              <a:rPr lang="en-US" sz="1600" b="1" dirty="0" smtClean="0">
                <a:effectLst>
                  <a:outerShdw blurRad="50800" dist="38100" dir="10800000" algn="r" rotWithShape="0">
                    <a:prstClr val="black">
                      <a:alpha val="40000"/>
                    </a:prstClr>
                  </a:outerShdw>
                </a:effectLst>
                <a:latin typeface="Arial Unicode MS" pitchFamily="34" charset="-128"/>
                <a:ea typeface="Arial Unicode MS" pitchFamily="34" charset="-128"/>
                <a:cs typeface="Arial Unicode MS" pitchFamily="34" charset="-128"/>
              </a:rPr>
              <a:t>EYE</a:t>
            </a:r>
            <a:endParaRPr lang="en-US" sz="1600" b="1" dirty="0">
              <a:effectLst>
                <a:outerShdw blurRad="50800" dist="38100" dir="10800000" algn="r" rotWithShape="0">
                  <a:prstClr val="black">
                    <a:alpha val="40000"/>
                  </a:prstClr>
                </a:outerShdw>
              </a:effectLst>
              <a:latin typeface="Arial Unicode MS" pitchFamily="34" charset="-128"/>
              <a:ea typeface="Arial Unicode MS" pitchFamily="34" charset="-128"/>
              <a:cs typeface="Arial Unicode MS" pitchFamily="34" charset="-128"/>
            </a:endParaRPr>
          </a:p>
        </p:txBody>
      </p:sp>
      <p:sp>
        <p:nvSpPr>
          <p:cNvPr id="5" name="Flowchart: Sequential Access Storage 4"/>
          <p:cNvSpPr/>
          <p:nvPr/>
        </p:nvSpPr>
        <p:spPr>
          <a:xfrm>
            <a:off x="990600" y="5029200"/>
            <a:ext cx="13716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Dataset Creation</a:t>
            </a:r>
            <a:endParaRPr lang="en-US" sz="1600" dirty="0"/>
          </a:p>
        </p:txBody>
      </p:sp>
      <p:sp>
        <p:nvSpPr>
          <p:cNvPr id="6" name="Flowchart: Sequential Access Storage 5"/>
          <p:cNvSpPr/>
          <p:nvPr/>
        </p:nvSpPr>
        <p:spPr>
          <a:xfrm>
            <a:off x="2743200" y="5029200"/>
            <a:ext cx="12954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Face</a:t>
            </a:r>
            <a:endParaRPr lang="en-US" dirty="0"/>
          </a:p>
        </p:txBody>
      </p:sp>
      <p:sp>
        <p:nvSpPr>
          <p:cNvPr id="7" name="Flowchart: Sequential Access Storage 6"/>
          <p:cNvSpPr/>
          <p:nvPr/>
        </p:nvSpPr>
        <p:spPr>
          <a:xfrm>
            <a:off x="6400800" y="5029200"/>
            <a:ext cx="12954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Score Limit</a:t>
            </a:r>
            <a:endParaRPr lang="en-US" dirty="0"/>
          </a:p>
        </p:txBody>
      </p:sp>
      <p:sp>
        <p:nvSpPr>
          <p:cNvPr id="11" name="TextBox 10"/>
          <p:cNvSpPr txBox="1"/>
          <p:nvPr/>
        </p:nvSpPr>
        <p:spPr>
          <a:xfrm>
            <a:off x="0" y="0"/>
            <a:ext cx="9144000" cy="1569660"/>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chemeClr val="bg1"/>
                </a:solidFill>
              </a:rPr>
              <a:t>In this step we focus on eye region and analyze its moments followed by settlement of score to each frame</a:t>
            </a:r>
            <a:endParaRPr lang="en-US" sz="3200" dirty="0">
              <a:solidFill>
                <a:schemeClr val="bg1"/>
              </a:solidFill>
            </a:endParaRPr>
          </a:p>
        </p:txBody>
      </p:sp>
      <p:sp>
        <p:nvSpPr>
          <p:cNvPr id="12" name="Right Arrow 11"/>
          <p:cNvSpPr/>
          <p:nvPr/>
        </p:nvSpPr>
        <p:spPr>
          <a:xfrm>
            <a:off x="914400" y="2743200"/>
            <a:ext cx="2133600" cy="762000"/>
          </a:xfrm>
          <a:prstGeom prst="right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Bodoni MT" pitchFamily="18" charset="0"/>
              </a:rPr>
              <a:t>Eye Detect</a:t>
            </a:r>
            <a:endParaRPr lang="en-US" sz="2000" b="1" dirty="0">
              <a:solidFill>
                <a:schemeClr val="tx1"/>
              </a:solidFill>
              <a:latin typeface="Bodoni MT" pitchFamily="18" charset="0"/>
            </a:endParaRPr>
          </a:p>
        </p:txBody>
      </p:sp>
      <p:pic>
        <p:nvPicPr>
          <p:cNvPr id="14" name="Picture 2" descr="C:\Users\p c m\Desktop\Project Work\flex\images\eyes.jpg"/>
          <p:cNvPicPr>
            <a:picLocks noChangeAspect="1" noChangeArrowheads="1"/>
          </p:cNvPicPr>
          <p:nvPr/>
        </p:nvPicPr>
        <p:blipFill>
          <a:blip r:embed="rId3"/>
          <a:srcRect/>
          <a:stretch>
            <a:fillRect/>
          </a:stretch>
        </p:blipFill>
        <p:spPr bwMode="auto">
          <a:xfrm>
            <a:off x="3581401" y="1676400"/>
            <a:ext cx="2133600" cy="3221470"/>
          </a:xfrm>
          <a:prstGeom prst="snip2DiagRect">
            <a:avLst/>
          </a:prstGeom>
          <a:solidFill>
            <a:srgbClr val="FFFFFF">
              <a:shade val="85000"/>
            </a:srgbClr>
          </a:solidFill>
          <a:ln w="88900" cap="sq">
            <a:solidFill>
              <a:schemeClr val="tx1">
                <a:lumMod val="65000"/>
                <a:lumOff val="3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TextBox 14"/>
          <p:cNvSpPr txBox="1"/>
          <p:nvPr/>
        </p:nvSpPr>
        <p:spPr>
          <a:xfrm>
            <a:off x="4343400" y="1752600"/>
            <a:ext cx="762000" cy="369332"/>
          </a:xfrm>
          <a:prstGeom prst="rect">
            <a:avLst/>
          </a:prstGeom>
          <a:noFill/>
        </p:spPr>
        <p:txBody>
          <a:bodyPr wrap="square" rtlCol="0">
            <a:spAutoFit/>
          </a:bodyPr>
          <a:lstStyle/>
          <a:p>
            <a:r>
              <a:rPr lang="en-US" dirty="0" smtClean="0"/>
              <a:t>Open</a:t>
            </a:r>
            <a:endParaRPr lang="en-US" dirty="0"/>
          </a:p>
        </p:txBody>
      </p:sp>
      <p:sp>
        <p:nvSpPr>
          <p:cNvPr id="16" name="TextBox 15"/>
          <p:cNvSpPr txBox="1"/>
          <p:nvPr/>
        </p:nvSpPr>
        <p:spPr>
          <a:xfrm>
            <a:off x="4343400" y="2831068"/>
            <a:ext cx="762000" cy="369332"/>
          </a:xfrm>
          <a:prstGeom prst="rect">
            <a:avLst/>
          </a:prstGeom>
          <a:noFill/>
        </p:spPr>
        <p:txBody>
          <a:bodyPr wrap="square" rtlCol="0">
            <a:spAutoFit/>
          </a:bodyPr>
          <a:lstStyle/>
          <a:p>
            <a:r>
              <a:rPr lang="en-US" dirty="0" smtClean="0"/>
              <a:t>Blink</a:t>
            </a:r>
            <a:endParaRPr lang="en-US" dirty="0"/>
          </a:p>
        </p:txBody>
      </p:sp>
      <p:sp>
        <p:nvSpPr>
          <p:cNvPr id="17" name="TextBox 16"/>
          <p:cNvSpPr txBox="1"/>
          <p:nvPr/>
        </p:nvSpPr>
        <p:spPr>
          <a:xfrm>
            <a:off x="4267200" y="3886200"/>
            <a:ext cx="914400" cy="369332"/>
          </a:xfrm>
          <a:prstGeom prst="rect">
            <a:avLst/>
          </a:prstGeom>
          <a:noFill/>
        </p:spPr>
        <p:txBody>
          <a:bodyPr wrap="square" rtlCol="0">
            <a:spAutoFit/>
          </a:bodyPr>
          <a:lstStyle/>
          <a:p>
            <a:r>
              <a:rPr lang="en-US" dirty="0" smtClean="0"/>
              <a:t>Closed</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 c m\Desktop\Project Work\vedios\images\road.jpeg"/>
          <p:cNvPicPr>
            <a:picLocks noChangeAspect="1" noChangeArrowheads="1"/>
          </p:cNvPicPr>
          <p:nvPr/>
        </p:nvPicPr>
        <p:blipFill>
          <a:blip r:embed="rId2">
            <a:lum contrast="-30000"/>
          </a:blip>
          <a:srcRect/>
          <a:stretch>
            <a:fillRect/>
          </a:stretch>
        </p:blipFill>
        <p:spPr bwMode="auto">
          <a:xfrm>
            <a:off x="0" y="0"/>
            <a:ext cx="9144000" cy="6858000"/>
          </a:xfrm>
          <a:prstGeom prst="rect">
            <a:avLst/>
          </a:prstGeom>
          <a:noFill/>
        </p:spPr>
      </p:pic>
      <p:sp>
        <p:nvSpPr>
          <p:cNvPr id="3" name="Notched Right Arrow 2"/>
          <p:cNvSpPr/>
          <p:nvPr/>
        </p:nvSpPr>
        <p:spPr>
          <a:xfrm>
            <a:off x="304800" y="5181600"/>
            <a:ext cx="8458200" cy="1066800"/>
          </a:xfrm>
          <a:prstGeom prst="notch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Sequential Access Storage 3"/>
          <p:cNvSpPr/>
          <p:nvPr/>
        </p:nvSpPr>
        <p:spPr>
          <a:xfrm>
            <a:off x="6324600" y="5029200"/>
            <a:ext cx="1447800" cy="1371600"/>
          </a:xfrm>
          <a:prstGeom prst="flowChartMagneticTape">
            <a:avLst/>
          </a:prstGeom>
          <a:solidFill>
            <a:schemeClr val="accent5">
              <a:lumMod val="50000"/>
            </a:schemeClr>
          </a:solidFill>
          <a:ln w="57150">
            <a:solidFill>
              <a:schemeClr val="bg1"/>
            </a:solidFill>
            <a:prstDash val="sys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effectLst>
                  <a:outerShdw blurRad="50800" dist="38100" dir="10800000" algn="r" rotWithShape="0">
                    <a:prstClr val="black">
                      <a:alpha val="40000"/>
                    </a:prstClr>
                  </a:outerShdw>
                </a:effectLst>
                <a:latin typeface="Arial Unicode MS" pitchFamily="34" charset="-128"/>
                <a:ea typeface="Arial Unicode MS" pitchFamily="34" charset="-128"/>
                <a:cs typeface="Arial Unicode MS" pitchFamily="34" charset="-128"/>
              </a:rPr>
              <a:t>SCORE LIMIT</a:t>
            </a:r>
          </a:p>
        </p:txBody>
      </p:sp>
      <p:sp>
        <p:nvSpPr>
          <p:cNvPr id="5" name="Flowchart: Sequential Access Storage 4"/>
          <p:cNvSpPr/>
          <p:nvPr/>
        </p:nvSpPr>
        <p:spPr>
          <a:xfrm>
            <a:off x="990600" y="5029200"/>
            <a:ext cx="13716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Dataset Creation</a:t>
            </a:r>
            <a:endParaRPr lang="en-US" sz="1600" dirty="0"/>
          </a:p>
        </p:txBody>
      </p:sp>
      <p:sp>
        <p:nvSpPr>
          <p:cNvPr id="6" name="Flowchart: Sequential Access Storage 5"/>
          <p:cNvSpPr/>
          <p:nvPr/>
        </p:nvSpPr>
        <p:spPr>
          <a:xfrm>
            <a:off x="2743200" y="5029200"/>
            <a:ext cx="12954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Face</a:t>
            </a:r>
            <a:endParaRPr lang="en-US" dirty="0"/>
          </a:p>
        </p:txBody>
      </p:sp>
      <p:sp>
        <p:nvSpPr>
          <p:cNvPr id="7" name="Flowchart: Sequential Access Storage 6"/>
          <p:cNvSpPr/>
          <p:nvPr/>
        </p:nvSpPr>
        <p:spPr>
          <a:xfrm>
            <a:off x="4648200" y="5029200"/>
            <a:ext cx="1295400" cy="1371600"/>
          </a:xfrm>
          <a:prstGeom prst="flowChartMagneticTap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Eyes</a:t>
            </a:r>
            <a:endParaRPr lang="en-US" dirty="0"/>
          </a:p>
        </p:txBody>
      </p:sp>
      <p:sp>
        <p:nvSpPr>
          <p:cNvPr id="11" name="TextBox 10"/>
          <p:cNvSpPr txBox="1"/>
          <p:nvPr/>
        </p:nvSpPr>
        <p:spPr>
          <a:xfrm>
            <a:off x="0" y="0"/>
            <a:ext cx="9144000" cy="1569660"/>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3200" dirty="0" smtClean="0">
                <a:solidFill>
                  <a:schemeClr val="bg1"/>
                </a:solidFill>
              </a:rPr>
              <a:t>Counter is set to differentiate eye moments and for closed eyes if counter value exceeds 16 units results in alert sound</a:t>
            </a:r>
            <a:endParaRPr lang="en-US" sz="3200" dirty="0">
              <a:solidFill>
                <a:schemeClr val="bg1"/>
              </a:solidFill>
            </a:endParaRPr>
          </a:p>
        </p:txBody>
      </p:sp>
      <p:sp>
        <p:nvSpPr>
          <p:cNvPr id="12" name="Right Arrow 11"/>
          <p:cNvSpPr/>
          <p:nvPr/>
        </p:nvSpPr>
        <p:spPr>
          <a:xfrm>
            <a:off x="914400" y="2743200"/>
            <a:ext cx="2133600" cy="762000"/>
          </a:xfrm>
          <a:prstGeom prst="right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Bodoni MT" pitchFamily="18" charset="0"/>
              </a:rPr>
              <a:t>Score Limit</a:t>
            </a:r>
            <a:endParaRPr lang="en-US" sz="2000" b="1" dirty="0">
              <a:solidFill>
                <a:schemeClr val="tx1"/>
              </a:solidFill>
              <a:latin typeface="Bodoni MT" pitchFamily="18" charset="0"/>
            </a:endParaRPr>
          </a:p>
        </p:txBody>
      </p:sp>
      <p:pic>
        <p:nvPicPr>
          <p:cNvPr id="18" name="Picture 2" descr="C:\Users\p c m\Desktop\Project Work\flex\images\closed.jfif"/>
          <p:cNvPicPr>
            <a:picLocks noChangeAspect="1" noChangeArrowheads="1"/>
          </p:cNvPicPr>
          <p:nvPr/>
        </p:nvPicPr>
        <p:blipFill>
          <a:blip r:embed="rId3"/>
          <a:srcRect l="24000" r="23000"/>
          <a:stretch>
            <a:fillRect/>
          </a:stretch>
        </p:blipFill>
        <p:spPr bwMode="auto">
          <a:xfrm>
            <a:off x="3581400" y="1752600"/>
            <a:ext cx="2209800" cy="3131418"/>
          </a:xfrm>
          <a:prstGeom prst="round2DiagRect">
            <a:avLst>
              <a:gd name="adj1" fmla="val 16667"/>
              <a:gd name="adj2" fmla="val 0"/>
            </a:avLst>
          </a:prstGeom>
          <a:ln w="88900" cap="sq">
            <a:solidFill>
              <a:schemeClr val="tx1">
                <a:lumMod val="65000"/>
                <a:lumOff val="35000"/>
              </a:schemeClr>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5" name="Title 4"/>
          <p:cNvSpPr txBox="1">
            <a:spLocks/>
          </p:cNvSpPr>
          <p:nvPr/>
        </p:nvSpPr>
        <p:spPr>
          <a:xfrm>
            <a:off x="2895600" y="304800"/>
            <a:ext cx="3200400" cy="838200"/>
          </a:xfrm>
          <a:prstGeom prst="rect">
            <a:avLst/>
          </a:prstGeom>
          <a:ln w="38100" cap="rnd" cmpd="thinThick">
            <a:solidFill>
              <a:schemeClr val="bg1">
                <a:lumMod val="75000"/>
              </a:schemeClr>
            </a:solidFill>
            <a:prstDash val="sysDash"/>
          </a:ln>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Snapshots</a:t>
            </a:r>
            <a:endParaRPr kumimoji="0" lang="en-US" sz="4400" b="0" i="0" u="none" strike="noStrike" kern="120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pic>
        <p:nvPicPr>
          <p:cNvPr id="1026" name="Picture 2" descr="C:\Users\p c m\Desktop\Project Work\report\snap\sb4\code 1.png"/>
          <p:cNvPicPr>
            <a:picLocks noChangeAspect="1" noChangeArrowheads="1"/>
          </p:cNvPicPr>
          <p:nvPr/>
        </p:nvPicPr>
        <p:blipFill>
          <a:blip r:embed="rId3"/>
          <a:srcRect/>
          <a:stretch>
            <a:fillRect/>
          </a:stretch>
        </p:blipFill>
        <p:spPr bwMode="auto">
          <a:xfrm>
            <a:off x="1143000" y="1447800"/>
            <a:ext cx="6874934" cy="4648200"/>
          </a:xfrm>
          <a:prstGeom prst="rect">
            <a:avLst/>
          </a:prstGeom>
          <a:ln>
            <a:noFill/>
          </a:ln>
          <a:effectLst>
            <a:outerShdw blurRad="292100" dist="139700" dir="2700000" algn="tl" rotWithShape="0">
              <a:srgbClr val="333333">
                <a:alpha val="65000"/>
              </a:srgbClr>
            </a:outerShdw>
          </a:effectLst>
        </p:spPr>
      </p:pic>
      <p:pic>
        <p:nvPicPr>
          <p:cNvPr id="8" name="Picture 5" descr="Tape PNG High Quality Image | PNG All"/>
          <p:cNvPicPr>
            <a:picLocks noChangeAspect="1" noChangeArrowheads="1"/>
          </p:cNvPicPr>
          <p:nvPr/>
        </p:nvPicPr>
        <p:blipFill>
          <a:blip r:embed="rId4" cstate="print"/>
          <a:srcRect/>
          <a:stretch>
            <a:fillRect/>
          </a:stretch>
        </p:blipFill>
        <p:spPr bwMode="auto">
          <a:xfrm rot="16200000">
            <a:off x="622016" y="1054385"/>
            <a:ext cx="1555130" cy="1427561"/>
          </a:xfrm>
          <a:prstGeom prst="rect">
            <a:avLst/>
          </a:prstGeom>
          <a:noFill/>
        </p:spPr>
      </p:pic>
      <p:pic>
        <p:nvPicPr>
          <p:cNvPr id="9" name="Picture 5" descr="Tape PNG High Quality Image | PNG All"/>
          <p:cNvPicPr>
            <a:picLocks noChangeAspect="1" noChangeArrowheads="1"/>
          </p:cNvPicPr>
          <p:nvPr/>
        </p:nvPicPr>
        <p:blipFill>
          <a:blip r:embed="rId5" cstate="print"/>
          <a:srcRect/>
          <a:stretch>
            <a:fillRect/>
          </a:stretch>
        </p:blipFill>
        <p:spPr bwMode="auto">
          <a:xfrm rot="5400000" flipV="1">
            <a:off x="7025316" y="1081717"/>
            <a:ext cx="1494166" cy="1371598"/>
          </a:xfrm>
          <a:prstGeom prst="rect">
            <a:avLst/>
          </a:prstGeom>
          <a:noFill/>
        </p:spPr>
      </p:pic>
      <p:pic>
        <p:nvPicPr>
          <p:cNvPr id="10" name="Picture 5" descr="Tape PNG High Quality Image | PNG All"/>
          <p:cNvPicPr>
            <a:picLocks noChangeAspect="1" noChangeArrowheads="1"/>
          </p:cNvPicPr>
          <p:nvPr/>
        </p:nvPicPr>
        <p:blipFill>
          <a:blip r:embed="rId5" cstate="print"/>
          <a:srcRect/>
          <a:stretch>
            <a:fillRect/>
          </a:stretch>
        </p:blipFill>
        <p:spPr bwMode="auto">
          <a:xfrm rot="5400000" flipV="1">
            <a:off x="624516" y="5090484"/>
            <a:ext cx="1494166" cy="1371598"/>
          </a:xfrm>
          <a:prstGeom prst="rect">
            <a:avLst/>
          </a:prstGeom>
          <a:noFill/>
        </p:spPr>
      </p:pic>
      <p:pic>
        <p:nvPicPr>
          <p:cNvPr id="11" name="Picture 5" descr="Tape PNG High Quality Image | PNG All"/>
          <p:cNvPicPr>
            <a:picLocks noChangeAspect="1" noChangeArrowheads="1"/>
          </p:cNvPicPr>
          <p:nvPr/>
        </p:nvPicPr>
        <p:blipFill>
          <a:blip r:embed="rId4" cstate="print"/>
          <a:srcRect/>
          <a:stretch>
            <a:fillRect/>
          </a:stretch>
        </p:blipFill>
        <p:spPr bwMode="auto">
          <a:xfrm rot="16200000">
            <a:off x="7022815" y="5092985"/>
            <a:ext cx="1555130" cy="1427561"/>
          </a:xfrm>
          <a:prstGeom prst="rect">
            <a:avLst/>
          </a:prstGeom>
          <a:noFill/>
        </p:spPr>
      </p:pic>
      <p:sp>
        <p:nvSpPr>
          <p:cNvPr id="12" name="TextBox 11"/>
          <p:cNvSpPr txBox="1"/>
          <p:nvPr/>
        </p:nvSpPr>
        <p:spPr>
          <a:xfrm>
            <a:off x="3352800" y="6248400"/>
            <a:ext cx="3200400" cy="461665"/>
          </a:xfrm>
          <a:prstGeom prst="rect">
            <a:avLst/>
          </a:prstGeom>
          <a:noFill/>
        </p:spPr>
        <p:txBody>
          <a:bodyPr wrap="square" rtlCol="0">
            <a:spAutoFit/>
          </a:bodyPr>
          <a:lstStyle/>
          <a:p>
            <a:r>
              <a:rPr lang="en-US" sz="2400" dirty="0" smtClean="0">
                <a:solidFill>
                  <a:schemeClr val="bg1"/>
                </a:solidFill>
              </a:rPr>
              <a:t>Code Fragment: 1</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pic>
        <p:nvPicPr>
          <p:cNvPr id="2050" name="Picture 2" descr="C:\Users\p c m\Desktop\Project Work\report\snap\sb4\code 3.png"/>
          <p:cNvPicPr>
            <a:picLocks noChangeAspect="1" noChangeArrowheads="1"/>
          </p:cNvPicPr>
          <p:nvPr/>
        </p:nvPicPr>
        <p:blipFill>
          <a:blip r:embed="rId3"/>
          <a:srcRect/>
          <a:stretch>
            <a:fillRect/>
          </a:stretch>
        </p:blipFill>
        <p:spPr bwMode="auto">
          <a:xfrm>
            <a:off x="609600" y="1219200"/>
            <a:ext cx="8077200" cy="4543425"/>
          </a:xfrm>
          <a:prstGeom prst="rect">
            <a:avLst/>
          </a:prstGeom>
          <a:ln>
            <a:noFill/>
          </a:ln>
          <a:effectLst>
            <a:outerShdw blurRad="292100" dist="139700" dir="2700000" algn="tl" rotWithShape="0">
              <a:srgbClr val="333333">
                <a:alpha val="65000"/>
              </a:srgbClr>
            </a:outerShdw>
          </a:effectLst>
        </p:spPr>
      </p:pic>
      <p:pic>
        <p:nvPicPr>
          <p:cNvPr id="5" name="Picture 5" descr="Tape PNG High Quality Image | PNG All"/>
          <p:cNvPicPr>
            <a:picLocks noChangeAspect="1" noChangeArrowheads="1"/>
          </p:cNvPicPr>
          <p:nvPr/>
        </p:nvPicPr>
        <p:blipFill>
          <a:blip r:embed="rId4" cstate="print"/>
          <a:srcRect/>
          <a:stretch>
            <a:fillRect/>
          </a:stretch>
        </p:blipFill>
        <p:spPr bwMode="auto">
          <a:xfrm rot="16200000">
            <a:off x="88616" y="947054"/>
            <a:ext cx="1555130" cy="1427561"/>
          </a:xfrm>
          <a:prstGeom prst="rect">
            <a:avLst/>
          </a:prstGeom>
          <a:noFill/>
        </p:spPr>
      </p:pic>
      <p:pic>
        <p:nvPicPr>
          <p:cNvPr id="6" name="Picture 5" descr="Tape PNG High Quality Image | PNG All"/>
          <p:cNvPicPr>
            <a:picLocks noChangeAspect="1" noChangeArrowheads="1"/>
          </p:cNvPicPr>
          <p:nvPr/>
        </p:nvPicPr>
        <p:blipFill>
          <a:blip r:embed="rId5" cstate="print"/>
          <a:srcRect/>
          <a:stretch>
            <a:fillRect/>
          </a:stretch>
        </p:blipFill>
        <p:spPr bwMode="auto">
          <a:xfrm rot="5400000" flipV="1">
            <a:off x="7711116" y="899484"/>
            <a:ext cx="1494166" cy="1371598"/>
          </a:xfrm>
          <a:prstGeom prst="rect">
            <a:avLst/>
          </a:prstGeom>
          <a:noFill/>
        </p:spPr>
      </p:pic>
      <p:pic>
        <p:nvPicPr>
          <p:cNvPr id="7" name="Picture 5" descr="Tape PNG High Quality Image | PNG All"/>
          <p:cNvPicPr>
            <a:picLocks noChangeAspect="1" noChangeArrowheads="1"/>
          </p:cNvPicPr>
          <p:nvPr/>
        </p:nvPicPr>
        <p:blipFill>
          <a:blip r:embed="rId5" cstate="print"/>
          <a:srcRect/>
          <a:stretch>
            <a:fillRect/>
          </a:stretch>
        </p:blipFill>
        <p:spPr bwMode="auto">
          <a:xfrm rot="5400000" flipV="1">
            <a:off x="91116" y="4785684"/>
            <a:ext cx="1494166" cy="1371598"/>
          </a:xfrm>
          <a:prstGeom prst="rect">
            <a:avLst/>
          </a:prstGeom>
          <a:noFill/>
        </p:spPr>
      </p:pic>
      <p:pic>
        <p:nvPicPr>
          <p:cNvPr id="8" name="Picture 5" descr="Tape PNG High Quality Image | PNG All"/>
          <p:cNvPicPr>
            <a:picLocks noChangeAspect="1" noChangeArrowheads="1"/>
          </p:cNvPicPr>
          <p:nvPr/>
        </p:nvPicPr>
        <p:blipFill>
          <a:blip r:embed="rId4" cstate="print"/>
          <a:srcRect/>
          <a:stretch>
            <a:fillRect/>
          </a:stretch>
        </p:blipFill>
        <p:spPr bwMode="auto">
          <a:xfrm rot="16200000">
            <a:off x="7652654" y="4711985"/>
            <a:ext cx="1555130" cy="1427561"/>
          </a:xfrm>
          <a:prstGeom prst="rect">
            <a:avLst/>
          </a:prstGeom>
          <a:noFill/>
        </p:spPr>
      </p:pic>
      <p:sp>
        <p:nvSpPr>
          <p:cNvPr id="9" name="TextBox 8"/>
          <p:cNvSpPr txBox="1"/>
          <p:nvPr/>
        </p:nvSpPr>
        <p:spPr>
          <a:xfrm>
            <a:off x="3276600" y="457200"/>
            <a:ext cx="3200400" cy="461665"/>
          </a:xfrm>
          <a:prstGeom prst="rect">
            <a:avLst/>
          </a:prstGeom>
          <a:noFill/>
        </p:spPr>
        <p:txBody>
          <a:bodyPr wrap="square" rtlCol="0">
            <a:spAutoFit/>
          </a:bodyPr>
          <a:lstStyle/>
          <a:p>
            <a:r>
              <a:rPr lang="en-US" sz="2400" dirty="0" smtClean="0">
                <a:solidFill>
                  <a:schemeClr val="bg1"/>
                </a:solidFill>
              </a:rPr>
              <a:t>Code Fragment: 2</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4" name="TextBox 3"/>
          <p:cNvSpPr txBox="1"/>
          <p:nvPr/>
        </p:nvSpPr>
        <p:spPr>
          <a:xfrm>
            <a:off x="2590800" y="228600"/>
            <a:ext cx="4419600" cy="461665"/>
          </a:xfrm>
          <a:prstGeom prst="rect">
            <a:avLst/>
          </a:prstGeom>
          <a:noFill/>
        </p:spPr>
        <p:txBody>
          <a:bodyPr wrap="square" rtlCol="0">
            <a:spAutoFit/>
          </a:bodyPr>
          <a:lstStyle/>
          <a:p>
            <a:r>
              <a:rPr lang="en-US" sz="2400" dirty="0" smtClean="0">
                <a:solidFill>
                  <a:schemeClr val="bg1"/>
                </a:solidFill>
              </a:rPr>
              <a:t>Output 1: Open Eyes Detection</a:t>
            </a:r>
            <a:endParaRPr lang="en-US" sz="2400" dirty="0">
              <a:solidFill>
                <a:schemeClr val="bg1"/>
              </a:solidFill>
            </a:endParaRPr>
          </a:p>
        </p:txBody>
      </p:sp>
      <p:pic>
        <p:nvPicPr>
          <p:cNvPr id="5" name="Picture 2" descr="C:\Users\p c m\Desktop\Project Work\report\snap\sb4\open.png"/>
          <p:cNvPicPr>
            <a:picLocks noChangeAspect="1" noChangeArrowheads="1"/>
          </p:cNvPicPr>
          <p:nvPr/>
        </p:nvPicPr>
        <p:blipFill>
          <a:blip r:embed="rId3"/>
          <a:srcRect r="33750"/>
          <a:stretch>
            <a:fillRect/>
          </a:stretch>
        </p:blipFill>
        <p:spPr bwMode="auto">
          <a:xfrm>
            <a:off x="1066800" y="990600"/>
            <a:ext cx="7239000" cy="5410200"/>
          </a:xfrm>
          <a:prstGeom prst="rect">
            <a:avLst/>
          </a:prstGeom>
          <a:ln>
            <a:noFill/>
          </a:ln>
          <a:effectLst>
            <a:outerShdw blurRad="292100" dist="139700" dir="2700000" algn="tl" rotWithShape="0">
              <a:srgbClr val="333333">
                <a:alpha val="65000"/>
              </a:srgbClr>
            </a:outerShdw>
          </a:effectLst>
        </p:spPr>
      </p:pic>
      <p:pic>
        <p:nvPicPr>
          <p:cNvPr id="6" name="Picture 5" descr="Tape PNG High Quality Image | PNG All"/>
          <p:cNvPicPr>
            <a:picLocks noChangeAspect="1" noChangeArrowheads="1"/>
          </p:cNvPicPr>
          <p:nvPr/>
        </p:nvPicPr>
        <p:blipFill>
          <a:blip r:embed="rId4" cstate="print"/>
          <a:srcRect/>
          <a:stretch>
            <a:fillRect/>
          </a:stretch>
        </p:blipFill>
        <p:spPr bwMode="auto">
          <a:xfrm rot="16200000">
            <a:off x="545816" y="642254"/>
            <a:ext cx="1555130" cy="1427561"/>
          </a:xfrm>
          <a:prstGeom prst="rect">
            <a:avLst/>
          </a:prstGeom>
          <a:noFill/>
        </p:spPr>
      </p:pic>
      <p:pic>
        <p:nvPicPr>
          <p:cNvPr id="7" name="Picture 6" descr="Tape PNG High Quality Image | PNG All"/>
          <p:cNvPicPr>
            <a:picLocks noChangeAspect="1" noChangeArrowheads="1"/>
          </p:cNvPicPr>
          <p:nvPr/>
        </p:nvPicPr>
        <p:blipFill>
          <a:blip r:embed="rId5" cstate="print"/>
          <a:srcRect/>
          <a:stretch>
            <a:fillRect/>
          </a:stretch>
        </p:blipFill>
        <p:spPr bwMode="auto">
          <a:xfrm rot="5400000" flipV="1">
            <a:off x="7253916" y="670884"/>
            <a:ext cx="1494166" cy="1371598"/>
          </a:xfrm>
          <a:prstGeom prst="rect">
            <a:avLst/>
          </a:prstGeom>
          <a:noFill/>
        </p:spPr>
      </p:pic>
      <p:pic>
        <p:nvPicPr>
          <p:cNvPr id="8" name="Picture 5" descr="Tape PNG High Quality Image | PNG All"/>
          <p:cNvPicPr>
            <a:picLocks noChangeAspect="1" noChangeArrowheads="1"/>
          </p:cNvPicPr>
          <p:nvPr/>
        </p:nvPicPr>
        <p:blipFill>
          <a:blip r:embed="rId5" cstate="print"/>
          <a:srcRect/>
          <a:stretch>
            <a:fillRect/>
          </a:stretch>
        </p:blipFill>
        <p:spPr bwMode="auto">
          <a:xfrm rot="5400000" flipV="1">
            <a:off x="624516" y="5319084"/>
            <a:ext cx="1494166" cy="1371598"/>
          </a:xfrm>
          <a:prstGeom prst="rect">
            <a:avLst/>
          </a:prstGeom>
          <a:noFill/>
        </p:spPr>
      </p:pic>
      <p:pic>
        <p:nvPicPr>
          <p:cNvPr id="9" name="Picture 5" descr="Tape PNG High Quality Image | PNG All"/>
          <p:cNvPicPr>
            <a:picLocks noChangeAspect="1" noChangeArrowheads="1"/>
          </p:cNvPicPr>
          <p:nvPr/>
        </p:nvPicPr>
        <p:blipFill>
          <a:blip r:embed="rId4" cstate="print"/>
          <a:srcRect/>
          <a:stretch>
            <a:fillRect/>
          </a:stretch>
        </p:blipFill>
        <p:spPr bwMode="auto">
          <a:xfrm rot="16200000">
            <a:off x="7347854" y="5290454"/>
            <a:ext cx="1555130" cy="1427561"/>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4" name="TextBox 3"/>
          <p:cNvSpPr txBox="1"/>
          <p:nvPr/>
        </p:nvSpPr>
        <p:spPr>
          <a:xfrm>
            <a:off x="2590800" y="228600"/>
            <a:ext cx="4419600" cy="461665"/>
          </a:xfrm>
          <a:prstGeom prst="rect">
            <a:avLst/>
          </a:prstGeom>
          <a:noFill/>
        </p:spPr>
        <p:txBody>
          <a:bodyPr wrap="square" rtlCol="0">
            <a:spAutoFit/>
          </a:bodyPr>
          <a:lstStyle/>
          <a:p>
            <a:r>
              <a:rPr lang="en-US" sz="2400" dirty="0" smtClean="0">
                <a:solidFill>
                  <a:schemeClr val="bg1"/>
                </a:solidFill>
              </a:rPr>
              <a:t>Output 2: Closed Eyes Detection</a:t>
            </a:r>
            <a:endParaRPr lang="en-US" sz="2400" dirty="0">
              <a:solidFill>
                <a:schemeClr val="bg1"/>
              </a:solidFill>
            </a:endParaRPr>
          </a:p>
        </p:txBody>
      </p:sp>
      <p:pic>
        <p:nvPicPr>
          <p:cNvPr id="4098" name="Picture 2" descr="C:\Users\p c m\Desktop\Project Work\report\snap\sb4\closed.png"/>
          <p:cNvPicPr>
            <a:picLocks noChangeAspect="1" noChangeArrowheads="1"/>
          </p:cNvPicPr>
          <p:nvPr/>
        </p:nvPicPr>
        <p:blipFill>
          <a:blip r:embed="rId3"/>
          <a:srcRect r="40000"/>
          <a:stretch>
            <a:fillRect/>
          </a:stretch>
        </p:blipFill>
        <p:spPr bwMode="auto">
          <a:xfrm>
            <a:off x="1143000" y="1047750"/>
            <a:ext cx="7086600" cy="5429250"/>
          </a:xfrm>
          <a:prstGeom prst="rect">
            <a:avLst/>
          </a:prstGeom>
          <a:ln>
            <a:noFill/>
          </a:ln>
          <a:effectLst>
            <a:outerShdw blurRad="292100" dist="139700" dir="2700000" algn="tl" rotWithShape="0">
              <a:srgbClr val="333333">
                <a:alpha val="65000"/>
              </a:srgbClr>
            </a:outerShdw>
          </a:effectLst>
        </p:spPr>
      </p:pic>
      <p:pic>
        <p:nvPicPr>
          <p:cNvPr id="6" name="Picture 5" descr="Tape PNG High Quality Image | PNG All"/>
          <p:cNvPicPr>
            <a:picLocks noChangeAspect="1" noChangeArrowheads="1"/>
          </p:cNvPicPr>
          <p:nvPr/>
        </p:nvPicPr>
        <p:blipFill>
          <a:blip r:embed="rId4" cstate="print"/>
          <a:srcRect/>
          <a:stretch>
            <a:fillRect/>
          </a:stretch>
        </p:blipFill>
        <p:spPr bwMode="auto">
          <a:xfrm rot="16200000">
            <a:off x="545816" y="642254"/>
            <a:ext cx="1555130" cy="1427561"/>
          </a:xfrm>
          <a:prstGeom prst="rect">
            <a:avLst/>
          </a:prstGeom>
          <a:noFill/>
        </p:spPr>
      </p:pic>
      <p:pic>
        <p:nvPicPr>
          <p:cNvPr id="7" name="Picture 6" descr="Tape PNG High Quality Image | PNG All"/>
          <p:cNvPicPr>
            <a:picLocks noChangeAspect="1" noChangeArrowheads="1"/>
          </p:cNvPicPr>
          <p:nvPr/>
        </p:nvPicPr>
        <p:blipFill>
          <a:blip r:embed="rId5" cstate="print"/>
          <a:srcRect/>
          <a:stretch>
            <a:fillRect/>
          </a:stretch>
        </p:blipFill>
        <p:spPr bwMode="auto">
          <a:xfrm rot="5400000" flipV="1">
            <a:off x="7253916" y="670884"/>
            <a:ext cx="1494166" cy="1371598"/>
          </a:xfrm>
          <a:prstGeom prst="rect">
            <a:avLst/>
          </a:prstGeom>
          <a:noFill/>
        </p:spPr>
      </p:pic>
      <p:pic>
        <p:nvPicPr>
          <p:cNvPr id="8" name="Picture 5" descr="Tape PNG High Quality Image | PNG All"/>
          <p:cNvPicPr>
            <a:picLocks noChangeAspect="1" noChangeArrowheads="1"/>
          </p:cNvPicPr>
          <p:nvPr/>
        </p:nvPicPr>
        <p:blipFill>
          <a:blip r:embed="rId5" cstate="print"/>
          <a:srcRect/>
          <a:stretch>
            <a:fillRect/>
          </a:stretch>
        </p:blipFill>
        <p:spPr bwMode="auto">
          <a:xfrm rot="5400000" flipV="1">
            <a:off x="624516" y="5319084"/>
            <a:ext cx="1494166" cy="1371598"/>
          </a:xfrm>
          <a:prstGeom prst="rect">
            <a:avLst/>
          </a:prstGeom>
          <a:noFill/>
        </p:spPr>
      </p:pic>
      <p:pic>
        <p:nvPicPr>
          <p:cNvPr id="9" name="Picture 5" descr="Tape PNG High Quality Image | PNG All"/>
          <p:cNvPicPr>
            <a:picLocks noChangeAspect="1" noChangeArrowheads="1"/>
          </p:cNvPicPr>
          <p:nvPr/>
        </p:nvPicPr>
        <p:blipFill>
          <a:blip r:embed="rId4" cstate="print"/>
          <a:srcRect/>
          <a:stretch>
            <a:fillRect/>
          </a:stretch>
        </p:blipFill>
        <p:spPr bwMode="auto">
          <a:xfrm rot="16200000">
            <a:off x="7347854" y="5290454"/>
            <a:ext cx="1555130" cy="1427561"/>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Accident road background damaged spped cars in Vector Image"/>
          <p:cNvPicPr>
            <a:picLocks noChangeAspect="1" noChangeArrowheads="1"/>
          </p:cNvPicPr>
          <p:nvPr/>
        </p:nvPicPr>
        <p:blipFill>
          <a:blip r:embed="rId2">
            <a:duotone>
              <a:prstClr val="black"/>
              <a:srgbClr val="D9C3A5">
                <a:tint val="50000"/>
                <a:satMod val="180000"/>
              </a:srgbClr>
            </a:duotone>
            <a:lum bright="10000"/>
          </a:blip>
          <a:srcRect b="85506"/>
          <a:stretch>
            <a:fillRect/>
          </a:stretch>
        </p:blipFill>
        <p:spPr bwMode="auto">
          <a:xfrm>
            <a:off x="0" y="0"/>
            <a:ext cx="9144000" cy="685800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3" name="Content Placeholder 2"/>
          <p:cNvSpPr>
            <a:spLocks noGrp="1"/>
          </p:cNvSpPr>
          <p:nvPr>
            <p:ph idx="1"/>
          </p:nvPr>
        </p:nvSpPr>
        <p:spPr>
          <a:xfrm>
            <a:off x="0" y="1752600"/>
            <a:ext cx="8686800" cy="3962400"/>
          </a:xfrm>
          <a:ln>
            <a:noFill/>
          </a:ln>
          <a:effectLst/>
        </p:spPr>
        <p:txBody>
          <a:bodyPr>
            <a:noAutofit/>
          </a:bodyPr>
          <a:lstStyle/>
          <a:p>
            <a:pPr algn="just">
              <a:buNone/>
            </a:pPr>
            <a:r>
              <a:rPr lang="en-US" sz="2200" dirty="0" smtClean="0">
                <a:latin typeface="Imprint MT Shadow" pitchFamily="82" charset="0"/>
              </a:rPr>
              <a:t>	The project is designed to reduce the number of accidents caused due to drowsy driving. The system will be focusing on the facial region of driver, eliminating background faces, if any. In the facial region both the eyes will be constantly monitored in order to detect the state of eye, in case the system detects closing of eyes for longer duration then it will play the alarm to awaken the driver. This system will help driver to regain sense and would indirectly warn to either take a break or to focus more while driving. The project work does not ensure prevention of accident but is a step to improve the security of driver if he/she is not in accurate state of driving. </a:t>
            </a:r>
            <a:endParaRPr lang="en-US" sz="2200" dirty="0">
              <a:latin typeface="Imprint MT Shadow" pitchFamily="82" charset="0"/>
            </a:endParaRPr>
          </a:p>
        </p:txBody>
      </p:sp>
      <p:sp>
        <p:nvSpPr>
          <p:cNvPr id="6" name="Horizontal Scroll 5"/>
          <p:cNvSpPr/>
          <p:nvPr/>
        </p:nvSpPr>
        <p:spPr>
          <a:xfrm>
            <a:off x="2209800" y="152400"/>
            <a:ext cx="4800600" cy="1524000"/>
          </a:xfrm>
          <a:prstGeom prst="horizontalScroll">
            <a:avLst/>
          </a:prstGeom>
          <a:blipFill>
            <a:blip r:embed="rId3"/>
            <a:tile tx="0" ty="0" sx="100000" sy="100000" flip="none" algn="tl"/>
          </a:bli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1"/>
                </a:solidFill>
                <a:latin typeface="Algerian" pitchFamily="82" charset="0"/>
              </a:rPr>
              <a:t>INTRODUCTION</a:t>
            </a:r>
            <a:endParaRPr lang="en-US" sz="4800" dirty="0">
              <a:solidFill>
                <a:schemeClr val="tx1"/>
              </a:solidFill>
              <a:latin typeface="Algerian" pitchFamily="82" charset="0"/>
            </a:endParaRPr>
          </a:p>
        </p:txBody>
      </p:sp>
      <p:sp>
        <p:nvSpPr>
          <p:cNvPr id="28680" name="AutoShape 8" descr="Black road 2 icon - Free black road ic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684" name="Picture 12" descr="Vector Road Icon, Road Icon, Road, Icons PNG and Vector with ..."/>
          <p:cNvPicPr>
            <a:picLocks noChangeAspect="1" noChangeArrowheads="1"/>
          </p:cNvPicPr>
          <p:nvPr/>
        </p:nvPicPr>
        <p:blipFill>
          <a:blip r:embed="rId4">
            <a:duotone>
              <a:prstClr val="black"/>
              <a:srgbClr val="D9C3A5">
                <a:tint val="50000"/>
                <a:satMod val="180000"/>
              </a:srgbClr>
            </a:duotone>
            <a:lum contrast="-10000"/>
          </a:blip>
          <a:srcRect l="33748" t="11145" r="31252" b="12647"/>
          <a:stretch>
            <a:fillRect/>
          </a:stretch>
        </p:blipFill>
        <p:spPr bwMode="auto">
          <a:xfrm rot="5400000">
            <a:off x="3962400" y="1676400"/>
            <a:ext cx="1219200" cy="9144000"/>
          </a:xfrm>
          <a:prstGeom prst="rect">
            <a:avLst/>
          </a:prstGeom>
          <a:noFill/>
          <a:effectLst>
            <a:softEdge rad="63500"/>
          </a:effectLst>
        </p:spPr>
      </p:pic>
      <p:pic>
        <p:nvPicPr>
          <p:cNvPr id="10" name="Picture 2" descr="C:\Users\p c m\Desktop\Project Work\ppt\ppt daigrams\8-88624_collection-of-crash-car-crash-clip-art-black.png"/>
          <p:cNvPicPr>
            <a:picLocks noChangeAspect="1" noChangeArrowheads="1"/>
          </p:cNvPicPr>
          <p:nvPr/>
        </p:nvPicPr>
        <p:blipFill>
          <a:blip r:embed="rId5" cstate="print">
            <a:duotone>
              <a:prstClr val="black"/>
              <a:srgbClr val="D9C3A5">
                <a:tint val="50000"/>
                <a:satMod val="180000"/>
              </a:srgbClr>
            </a:duotone>
          </a:blip>
          <a:srcRect t="6250"/>
          <a:stretch>
            <a:fillRect/>
          </a:stretch>
        </p:blipFill>
        <p:spPr bwMode="auto">
          <a:xfrm>
            <a:off x="6781800" y="4953000"/>
            <a:ext cx="2161540" cy="1752600"/>
          </a:xfrm>
          <a:prstGeom prst="rect">
            <a:avLst/>
          </a:prstGeom>
          <a:noFill/>
          <a:effectLst>
            <a:softEdge rad="317500"/>
          </a:effectLst>
        </p:spPr>
      </p:pic>
      <p:pic>
        <p:nvPicPr>
          <p:cNvPr id="28678" name="Picture 6" descr="Car Icon Solid Vehicle And Transportation Icon Stock, Icon Stock ..."/>
          <p:cNvPicPr>
            <a:picLocks noChangeAspect="1" noChangeArrowheads="1"/>
          </p:cNvPicPr>
          <p:nvPr/>
        </p:nvPicPr>
        <p:blipFill>
          <a:blip r:embed="rId6">
            <a:duotone>
              <a:prstClr val="black"/>
              <a:srgbClr val="D9C3A5">
                <a:tint val="50000"/>
                <a:satMod val="180000"/>
              </a:srgbClr>
            </a:duotone>
            <a:lum contrast="-10000"/>
          </a:blip>
          <a:srcRect l="25000" t="35000" r="26250" b="35000"/>
          <a:stretch>
            <a:fillRect/>
          </a:stretch>
        </p:blipFill>
        <p:spPr bwMode="auto">
          <a:xfrm>
            <a:off x="152400" y="5638800"/>
            <a:ext cx="1981200" cy="1219200"/>
          </a:xfrm>
          <a:prstGeom prst="rect">
            <a:avLst/>
          </a:prstGeom>
          <a:noFill/>
          <a:effectLst>
            <a:softEdge rad="317500"/>
          </a:effectLst>
        </p:spPr>
      </p:pic>
      <p:pic>
        <p:nvPicPr>
          <p:cNvPr id="11266" name="Picture 2" descr="Download Free png Sleeping Clipart Zzz Png - Zzz .png - 720x540 ..."/>
          <p:cNvPicPr>
            <a:picLocks noChangeAspect="1" noChangeArrowheads="1"/>
          </p:cNvPicPr>
          <p:nvPr/>
        </p:nvPicPr>
        <p:blipFill>
          <a:blip r:embed="rId7" cstate="print">
            <a:duotone>
              <a:prstClr val="black"/>
              <a:srgbClr val="D9C3A5">
                <a:tint val="50000"/>
                <a:satMod val="180000"/>
              </a:srgbClr>
            </a:duotone>
          </a:blip>
          <a:srcRect/>
          <a:stretch>
            <a:fillRect/>
          </a:stretch>
        </p:blipFill>
        <p:spPr bwMode="auto">
          <a:xfrm>
            <a:off x="1275337" y="5366152"/>
            <a:ext cx="477264" cy="339324"/>
          </a:xfrm>
          <a:prstGeom prst="rect">
            <a:avLst/>
          </a:prstGeom>
          <a:noFill/>
        </p:spPr>
      </p:pic>
      <p:pic>
        <p:nvPicPr>
          <p:cNvPr id="11269" name="Picture 5" descr="Car, driver, man, person icon"/>
          <p:cNvPicPr>
            <a:picLocks noChangeAspect="1" noChangeArrowheads="1"/>
          </p:cNvPicPr>
          <p:nvPr/>
        </p:nvPicPr>
        <p:blipFill>
          <a:blip r:embed="rId8" cstate="print"/>
          <a:srcRect t="9524"/>
          <a:stretch>
            <a:fillRect/>
          </a:stretch>
        </p:blipFill>
        <p:spPr bwMode="auto">
          <a:xfrm>
            <a:off x="1102894" y="5929085"/>
            <a:ext cx="268706" cy="243115"/>
          </a:xfrm>
          <a:prstGeom prst="rect">
            <a:avLst/>
          </a:prstGeom>
          <a:noFill/>
        </p:spPr>
      </p:pic>
      <p:sp>
        <p:nvSpPr>
          <p:cNvPr id="38" name="Half Frame 37"/>
          <p:cNvSpPr/>
          <p:nvPr/>
        </p:nvSpPr>
        <p:spPr>
          <a:xfrm>
            <a:off x="0" y="0"/>
            <a:ext cx="838200" cy="1066800"/>
          </a:xfrm>
          <a:prstGeom prst="halfFrame">
            <a:avLst/>
          </a:prstGeom>
          <a:blipFill>
            <a:blip r:embed="rId3"/>
            <a:tile tx="0" ty="0" sx="100000" sy="100000" flip="none" algn="tl"/>
          </a:bli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Half Frame 38"/>
          <p:cNvSpPr/>
          <p:nvPr/>
        </p:nvSpPr>
        <p:spPr>
          <a:xfrm flipH="1">
            <a:off x="8305800" y="0"/>
            <a:ext cx="838200" cy="1066800"/>
          </a:xfrm>
          <a:prstGeom prst="halfFrame">
            <a:avLst/>
          </a:prstGeom>
          <a:blipFill>
            <a:blip r:embed="rId3"/>
            <a:tile tx="0" ty="0" sx="100000" sy="100000" flip="none" algn="tl"/>
          </a:bli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4" name="TextBox 3"/>
          <p:cNvSpPr txBox="1"/>
          <p:nvPr/>
        </p:nvSpPr>
        <p:spPr>
          <a:xfrm>
            <a:off x="2590800" y="228600"/>
            <a:ext cx="4419600" cy="461665"/>
          </a:xfrm>
          <a:prstGeom prst="rect">
            <a:avLst/>
          </a:prstGeom>
          <a:noFill/>
        </p:spPr>
        <p:txBody>
          <a:bodyPr wrap="square" rtlCol="0">
            <a:spAutoFit/>
          </a:bodyPr>
          <a:lstStyle/>
          <a:p>
            <a:r>
              <a:rPr lang="en-US" sz="2400" dirty="0" smtClean="0">
                <a:solidFill>
                  <a:schemeClr val="bg1"/>
                </a:solidFill>
              </a:rPr>
              <a:t>Output 3: Drowsy Detection</a:t>
            </a:r>
            <a:endParaRPr lang="en-US" sz="2400" dirty="0">
              <a:solidFill>
                <a:schemeClr val="bg1"/>
              </a:solidFill>
            </a:endParaRPr>
          </a:p>
        </p:txBody>
      </p:sp>
      <p:pic>
        <p:nvPicPr>
          <p:cNvPr id="5122" name="Picture 2" descr="C:\Users\p c m\Desktop\Project Work\report\snap\sb4\alert.png"/>
          <p:cNvPicPr>
            <a:picLocks noChangeAspect="1" noChangeArrowheads="1"/>
          </p:cNvPicPr>
          <p:nvPr/>
        </p:nvPicPr>
        <p:blipFill>
          <a:blip r:embed="rId3"/>
          <a:srcRect r="40000"/>
          <a:stretch>
            <a:fillRect/>
          </a:stretch>
        </p:blipFill>
        <p:spPr bwMode="auto">
          <a:xfrm>
            <a:off x="990600" y="914400"/>
            <a:ext cx="7315200" cy="5562600"/>
          </a:xfrm>
          <a:prstGeom prst="rect">
            <a:avLst/>
          </a:prstGeom>
          <a:ln>
            <a:noFill/>
          </a:ln>
          <a:effectLst>
            <a:outerShdw blurRad="292100" dist="139700" dir="2700000" algn="tl" rotWithShape="0">
              <a:srgbClr val="333333">
                <a:alpha val="65000"/>
              </a:srgbClr>
            </a:outerShdw>
          </a:effectLst>
        </p:spPr>
      </p:pic>
      <p:pic>
        <p:nvPicPr>
          <p:cNvPr id="6" name="Picture 5" descr="Tape PNG High Quality Image | PNG All"/>
          <p:cNvPicPr>
            <a:picLocks noChangeAspect="1" noChangeArrowheads="1"/>
          </p:cNvPicPr>
          <p:nvPr/>
        </p:nvPicPr>
        <p:blipFill>
          <a:blip r:embed="rId4" cstate="print"/>
          <a:srcRect/>
          <a:stretch>
            <a:fillRect/>
          </a:stretch>
        </p:blipFill>
        <p:spPr bwMode="auto">
          <a:xfrm rot="16200000">
            <a:off x="545816" y="642254"/>
            <a:ext cx="1555130" cy="1427561"/>
          </a:xfrm>
          <a:prstGeom prst="rect">
            <a:avLst/>
          </a:prstGeom>
          <a:noFill/>
        </p:spPr>
      </p:pic>
      <p:pic>
        <p:nvPicPr>
          <p:cNvPr id="7" name="Picture 6" descr="Tape PNG High Quality Image | PNG All"/>
          <p:cNvPicPr>
            <a:picLocks noChangeAspect="1" noChangeArrowheads="1"/>
          </p:cNvPicPr>
          <p:nvPr/>
        </p:nvPicPr>
        <p:blipFill>
          <a:blip r:embed="rId5" cstate="print"/>
          <a:srcRect/>
          <a:stretch>
            <a:fillRect/>
          </a:stretch>
        </p:blipFill>
        <p:spPr bwMode="auto">
          <a:xfrm rot="5400000" flipV="1">
            <a:off x="7253916" y="670884"/>
            <a:ext cx="1494166" cy="1371598"/>
          </a:xfrm>
          <a:prstGeom prst="rect">
            <a:avLst/>
          </a:prstGeom>
          <a:noFill/>
        </p:spPr>
      </p:pic>
      <p:pic>
        <p:nvPicPr>
          <p:cNvPr id="8" name="Picture 5" descr="Tape PNG High Quality Image | PNG All"/>
          <p:cNvPicPr>
            <a:picLocks noChangeAspect="1" noChangeArrowheads="1"/>
          </p:cNvPicPr>
          <p:nvPr/>
        </p:nvPicPr>
        <p:blipFill>
          <a:blip r:embed="rId5" cstate="print"/>
          <a:srcRect/>
          <a:stretch>
            <a:fillRect/>
          </a:stretch>
        </p:blipFill>
        <p:spPr bwMode="auto">
          <a:xfrm rot="5400000" flipV="1">
            <a:off x="624516" y="5319084"/>
            <a:ext cx="1494166" cy="1371598"/>
          </a:xfrm>
          <a:prstGeom prst="rect">
            <a:avLst/>
          </a:prstGeom>
          <a:noFill/>
        </p:spPr>
      </p:pic>
      <p:pic>
        <p:nvPicPr>
          <p:cNvPr id="9" name="Picture 5" descr="Tape PNG High Quality Image | PNG All"/>
          <p:cNvPicPr>
            <a:picLocks noChangeAspect="1" noChangeArrowheads="1"/>
          </p:cNvPicPr>
          <p:nvPr/>
        </p:nvPicPr>
        <p:blipFill>
          <a:blip r:embed="rId4" cstate="print"/>
          <a:srcRect/>
          <a:stretch>
            <a:fillRect/>
          </a:stretch>
        </p:blipFill>
        <p:spPr bwMode="auto">
          <a:xfrm rot="16200000">
            <a:off x="7347854" y="5290454"/>
            <a:ext cx="1555130" cy="1427561"/>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hank You Presentation Slide | Thank You Templates | SlideUpLift"/>
          <p:cNvPicPr>
            <a:picLocks noChangeAspect="1" noChangeArrowheads="1"/>
          </p:cNvPicPr>
          <p:nvPr/>
        </p:nvPicPr>
        <p:blipFill>
          <a:blip r:embed="rId2"/>
          <a:srcRect/>
          <a:stretch>
            <a:fillRect/>
          </a:stretch>
        </p:blipFill>
        <p:spPr bwMode="auto">
          <a:xfrm>
            <a:off x="0" y="0"/>
            <a:ext cx="9144000" cy="6858000"/>
          </a:xfrm>
          <a:prstGeom prst="foldedCorner">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ccident road background damaged spped cars in Vector Image"/>
          <p:cNvPicPr>
            <a:picLocks noChangeAspect="1" noChangeArrowheads="1"/>
          </p:cNvPicPr>
          <p:nvPr/>
        </p:nvPicPr>
        <p:blipFill>
          <a:blip r:embed="rId2">
            <a:duotone>
              <a:prstClr val="black"/>
              <a:schemeClr val="accent6">
                <a:lumMod val="20000"/>
                <a:lumOff val="80000"/>
                <a:tint val="45000"/>
                <a:satMod val="400000"/>
              </a:schemeClr>
            </a:duotone>
          </a:blip>
          <a:srcRect b="85506"/>
          <a:stretch>
            <a:fillRect/>
          </a:stretch>
        </p:blipFill>
        <p:spPr bwMode="auto">
          <a:xfrm>
            <a:off x="76200" y="76200"/>
            <a:ext cx="8991600" cy="6743700"/>
          </a:xfrm>
          <a:prstGeom prst="foldedCorner">
            <a:avLst/>
          </a:prstGeom>
          <a:noFill/>
          <a:ln w="28575">
            <a:solidFill>
              <a:schemeClr val="accent2">
                <a:lumMod val="50000"/>
              </a:schemeClr>
            </a:solidFill>
            <a:prstDash val="dash"/>
          </a:ln>
        </p:spPr>
      </p:pic>
      <p:grpSp>
        <p:nvGrpSpPr>
          <p:cNvPr id="8" name="Group 7"/>
          <p:cNvGrpSpPr/>
          <p:nvPr/>
        </p:nvGrpSpPr>
        <p:grpSpPr>
          <a:xfrm>
            <a:off x="914400" y="609600"/>
            <a:ext cx="7609432" cy="5715000"/>
            <a:chOff x="914400" y="609600"/>
            <a:chExt cx="7609432" cy="5715000"/>
          </a:xfrm>
        </p:grpSpPr>
        <p:pic>
          <p:nvPicPr>
            <p:cNvPr id="34818" name="Picture 2" descr="C:\Users\p c m\Desktop\Project Work\vedios\images\teamates.png"/>
            <p:cNvPicPr>
              <a:picLocks noChangeAspect="1" noChangeArrowheads="1"/>
            </p:cNvPicPr>
            <p:nvPr/>
          </p:nvPicPr>
          <p:blipFill>
            <a:blip r:embed="rId3">
              <a:lum contrast="-10000"/>
            </a:blip>
            <a:srcRect/>
            <a:stretch>
              <a:fillRect/>
            </a:stretch>
          </p:blipFill>
          <p:spPr bwMode="auto">
            <a:xfrm>
              <a:off x="914400" y="609600"/>
              <a:ext cx="7609432" cy="5715000"/>
            </a:xfrm>
            <a:prstGeom prst="verticalScroll">
              <a:avLst/>
            </a:prstGeom>
            <a:noFill/>
            <a:ln w="38100">
              <a:solidFill>
                <a:schemeClr val="tx1"/>
              </a:solidFill>
              <a:prstDash val="solid"/>
            </a:ln>
          </p:spPr>
        </p:pic>
        <p:pic>
          <p:nvPicPr>
            <p:cNvPr id="34819" name="Picture 3"/>
            <p:cNvPicPr>
              <a:picLocks noChangeAspect="1" noChangeArrowheads="1"/>
            </p:cNvPicPr>
            <p:nvPr/>
          </p:nvPicPr>
          <p:blipFill>
            <a:blip r:embed="rId4">
              <a:lum contrast="-10000"/>
            </a:blip>
            <a:srcRect/>
            <a:stretch>
              <a:fillRect/>
            </a:stretch>
          </p:blipFill>
          <p:spPr bwMode="auto">
            <a:xfrm>
              <a:off x="2362200" y="685800"/>
              <a:ext cx="4619625" cy="533400"/>
            </a:xfrm>
            <a:prstGeom prst="rect">
              <a:avLst/>
            </a:prstGeom>
            <a:noFill/>
            <a:ln w="9525">
              <a:noFill/>
              <a:miter lim="800000"/>
              <a:headEnd/>
              <a:tailEnd/>
            </a:ln>
            <a:effectLst/>
          </p:spPr>
        </p:pic>
        <p:sp>
          <p:nvSpPr>
            <p:cNvPr id="6" name="TextBox 5"/>
            <p:cNvSpPr txBox="1"/>
            <p:nvPr/>
          </p:nvSpPr>
          <p:spPr>
            <a:xfrm>
              <a:off x="2819400" y="685800"/>
              <a:ext cx="4648200" cy="584775"/>
            </a:xfrm>
            <a:prstGeom prst="rect">
              <a:avLst/>
            </a:prstGeom>
            <a:noFill/>
          </p:spPr>
          <p:txBody>
            <a:bodyPr wrap="square" rtlCol="0">
              <a:spAutoFit/>
            </a:bodyPr>
            <a:lstStyle/>
            <a:p>
              <a:pPr algn="ctr"/>
              <a:r>
                <a:rPr lang="en-US" sz="3200" dirty="0" smtClean="0">
                  <a:latin typeface="Algerian" pitchFamily="82" charset="0"/>
                </a:rPr>
                <a:t>Team : Mind Benders</a:t>
              </a:r>
              <a:endParaRPr lang="en-US" sz="3200" dirty="0">
                <a:latin typeface="Algerian" pitchFamily="82" charset="0"/>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9000">
              <a:schemeClr val="accent2">
                <a:lumMod val="60000"/>
                <a:lumOff val="40000"/>
                <a:alpha val="12000"/>
              </a:schemeClr>
            </a:gs>
            <a:gs pos="64999">
              <a:srgbClr val="F0EBD5"/>
            </a:gs>
            <a:gs pos="100000">
              <a:srgbClr val="D1C39F"/>
            </a:gs>
          </a:gsLst>
          <a:path path="shape">
            <a:fillToRect l="50000" t="50000" r="50000" b="50000"/>
          </a:path>
        </a:gradFill>
        <a:effectLst/>
      </p:bgPr>
    </p:bg>
    <p:spTree>
      <p:nvGrpSpPr>
        <p:cNvPr id="1" name=""/>
        <p:cNvGrpSpPr/>
        <p:nvPr/>
      </p:nvGrpSpPr>
      <p:grpSpPr>
        <a:xfrm>
          <a:off x="0" y="0"/>
          <a:ext cx="0" cy="0"/>
          <a:chOff x="0" y="0"/>
          <a:chExt cx="0" cy="0"/>
        </a:xfrm>
      </p:grpSpPr>
      <p:pic>
        <p:nvPicPr>
          <p:cNvPr id="9" name="Picture 4" descr="Accident road background damaged spped cars in Vector Image"/>
          <p:cNvPicPr>
            <a:picLocks noChangeAspect="1" noChangeArrowheads="1"/>
          </p:cNvPicPr>
          <p:nvPr/>
        </p:nvPicPr>
        <p:blipFill>
          <a:blip r:embed="rId2">
            <a:duotone>
              <a:prstClr val="black"/>
              <a:srgbClr val="D9C3A5">
                <a:tint val="50000"/>
                <a:satMod val="180000"/>
              </a:srgbClr>
            </a:duotone>
            <a:lum bright="10000"/>
          </a:blip>
          <a:srcRect b="85506"/>
          <a:stretch>
            <a:fillRect/>
          </a:stretch>
        </p:blipFill>
        <p:spPr bwMode="auto">
          <a:xfrm>
            <a:off x="76200" y="76200"/>
            <a:ext cx="8991600" cy="6629400"/>
          </a:xfrm>
          <a:prstGeom prst="flowChartCollate">
            <a:avLst/>
          </a:prstGeom>
          <a:ln>
            <a:noFill/>
          </a:ln>
          <a:effectLst>
            <a:glow rad="63500">
              <a:schemeClr val="accent2">
                <a:satMod val="175000"/>
                <a:alpha val="40000"/>
              </a:schemeClr>
            </a:glow>
            <a:outerShdw blurRad="292100" dist="139700" dir="2700000" algn="tl" rotWithShape="0">
              <a:srgbClr val="333333">
                <a:alpha val="65000"/>
              </a:srgbClr>
            </a:outerShdw>
          </a:effectLst>
        </p:spPr>
      </p:pic>
      <p:sp>
        <p:nvSpPr>
          <p:cNvPr id="2" name="Title 1"/>
          <p:cNvSpPr>
            <a:spLocks noGrp="1"/>
          </p:cNvSpPr>
          <p:nvPr>
            <p:ph type="title"/>
          </p:nvPr>
        </p:nvSpPr>
        <p:spPr>
          <a:xfrm>
            <a:off x="1447800" y="228600"/>
            <a:ext cx="6324600" cy="685800"/>
          </a:xfrm>
          <a:solidFill>
            <a:srgbClr val="D18381"/>
          </a:solidFill>
          <a:ln>
            <a:solidFill>
              <a:schemeClr val="accent2">
                <a:lumMod val="50000"/>
              </a:schemeClr>
            </a:solidFill>
          </a:ln>
          <a:effectLst/>
          <a:scene3d>
            <a:camera prst="orthographicFront">
              <a:rot lat="0" lon="0" rev="0"/>
            </a:camera>
            <a:lightRig rig="chilly" dir="t">
              <a:rot lat="0" lon="0" rev="18480000"/>
            </a:lightRig>
          </a:scene3d>
          <a:sp3d prstMaterial="clear">
            <a:bevelT h="63500"/>
          </a:sp3d>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2800" dirty="0" smtClean="0">
                <a:solidFill>
                  <a:schemeClr val="tx1"/>
                </a:solidFill>
                <a:latin typeface="Cooper Black" pitchFamily="18" charset="0"/>
              </a:rPr>
              <a:t>Technology Used: Machine Learning</a:t>
            </a:r>
            <a:endParaRPr lang="en-US" sz="2800" dirty="0">
              <a:solidFill>
                <a:schemeClr val="tx1"/>
              </a:solidFill>
              <a:latin typeface="Cooper Black" pitchFamily="18" charset="0"/>
            </a:endParaRPr>
          </a:p>
        </p:txBody>
      </p:sp>
      <p:sp>
        <p:nvSpPr>
          <p:cNvPr id="5" name="Content Placeholder 4"/>
          <p:cNvSpPr>
            <a:spLocks noGrp="1"/>
          </p:cNvSpPr>
          <p:nvPr>
            <p:ph idx="1"/>
          </p:nvPr>
        </p:nvSpPr>
        <p:spPr>
          <a:xfrm>
            <a:off x="1447800" y="5334000"/>
            <a:ext cx="5867400" cy="1447800"/>
          </a:xfrm>
        </p:spPr>
        <p:txBody>
          <a:bodyPr>
            <a:normAutofit fontScale="85000" lnSpcReduction="20000"/>
          </a:bodyPr>
          <a:lstStyle/>
          <a:p>
            <a:pPr algn="just">
              <a:buNone/>
            </a:pPr>
            <a:r>
              <a:rPr lang="en-US" sz="2400" dirty="0" smtClean="0">
                <a:latin typeface="Imprint MT Shadow" pitchFamily="82" charset="0"/>
              </a:rPr>
              <a:t>	Machine Learning is the field of study that gives computers the capability to learn without being explicitly programmed. As it is evident from the name, is gives the computer ability that makes it more similar to humans: </a:t>
            </a:r>
            <a:r>
              <a:rPr lang="en-US" sz="2400" b="1" dirty="0" smtClean="0">
                <a:latin typeface="Imprint MT Shadow" pitchFamily="82" charset="0"/>
              </a:rPr>
              <a:t>The ability to learn</a:t>
            </a:r>
            <a:r>
              <a:rPr lang="en-US" b="1" dirty="0" smtClean="0">
                <a:latin typeface="Imprint MT Shadow" pitchFamily="82" charset="0"/>
              </a:rPr>
              <a:t>.</a:t>
            </a:r>
            <a:r>
              <a:rPr lang="en-US" dirty="0" smtClean="0">
                <a:latin typeface="Imprint MT Shadow" pitchFamily="82" charset="0"/>
              </a:rPr>
              <a:t> </a:t>
            </a:r>
            <a:endParaRPr lang="en-US" dirty="0">
              <a:latin typeface="Imprint MT Shadow" pitchFamily="82" charset="0"/>
            </a:endParaRPr>
          </a:p>
        </p:txBody>
      </p:sp>
      <p:pic>
        <p:nvPicPr>
          <p:cNvPr id="4098" name="Picture 2" descr="Differences between machine learning and software engineering ..."/>
          <p:cNvPicPr>
            <a:picLocks noChangeAspect="1" noChangeArrowheads="1"/>
          </p:cNvPicPr>
          <p:nvPr/>
        </p:nvPicPr>
        <p:blipFill>
          <a:blip r:embed="rId3">
            <a:duotone>
              <a:prstClr val="black"/>
              <a:srgbClr val="D9C3A5">
                <a:tint val="50000"/>
                <a:satMod val="180000"/>
              </a:srgbClr>
            </a:duotone>
            <a:lum contrast="-10000"/>
          </a:blip>
          <a:srcRect/>
          <a:stretch>
            <a:fillRect/>
          </a:stretch>
        </p:blipFill>
        <p:spPr bwMode="auto">
          <a:xfrm>
            <a:off x="2743200" y="1676400"/>
            <a:ext cx="3578225" cy="3071991"/>
          </a:xfrm>
          <a:prstGeom prst="flowChartAlternateProcess">
            <a:avLst/>
          </a:prstGeom>
          <a:ln>
            <a:solidFill>
              <a:schemeClr val="tx1">
                <a:lumMod val="95000"/>
                <a:lumOff val="5000"/>
              </a:schemeClr>
            </a:solidFill>
          </a:ln>
          <a:effectLst>
            <a:outerShdw blurRad="190500" algn="tl" rotWithShape="0">
              <a:srgbClr val="000000">
                <a:alpha val="70000"/>
              </a:srgbClr>
            </a:outerShdw>
          </a:effectLst>
        </p:spPr>
      </p:pic>
      <p:sp>
        <p:nvSpPr>
          <p:cNvPr id="11266" name="AutoShape 2" descr="Artificial intelligence, brain computer interface, computer brai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268" name="AutoShape 4" descr="Artificial intelligence, brain computer interface, computer brai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270" name="AutoShape 6" descr="Artificial intelligence, brain computer interface, computer brai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9"/>
          <p:cNvPicPr>
            <a:picLocks noChangeAspect="1" noChangeArrowheads="1"/>
          </p:cNvPicPr>
          <p:nvPr/>
        </p:nvPicPr>
        <p:blipFill>
          <a:blip r:embed="rId4">
            <a:duotone>
              <a:prstClr val="black"/>
              <a:srgbClr val="D9C3A5">
                <a:tint val="50000"/>
                <a:satMod val="180000"/>
              </a:srgbClr>
            </a:duotone>
            <a:lum contrast="-10000"/>
          </a:blip>
          <a:srcRect/>
          <a:stretch>
            <a:fillRect/>
          </a:stretch>
        </p:blipFill>
        <p:spPr bwMode="auto">
          <a:xfrm>
            <a:off x="7162800" y="2133600"/>
            <a:ext cx="1757361" cy="1904999"/>
          </a:xfrm>
          <a:prstGeom prst="rect">
            <a:avLst/>
          </a:prstGeom>
          <a:ln>
            <a:solidFill>
              <a:schemeClr val="tx1">
                <a:lumMod val="95000"/>
                <a:lumOff val="5000"/>
              </a:schemeClr>
            </a:solidFill>
          </a:ln>
          <a:effectLst>
            <a:outerShdw blurRad="292100" dist="139700" dir="2700000" algn="tl" rotWithShape="0">
              <a:srgbClr val="333333">
                <a:alpha val="65000"/>
              </a:srgbClr>
            </a:outerShdw>
          </a:effectLst>
        </p:spPr>
      </p:pic>
      <p:pic>
        <p:nvPicPr>
          <p:cNvPr id="11271" name="Picture 7"/>
          <p:cNvPicPr>
            <a:picLocks noChangeAspect="1" noChangeArrowheads="1"/>
          </p:cNvPicPr>
          <p:nvPr/>
        </p:nvPicPr>
        <p:blipFill>
          <a:blip r:embed="rId5">
            <a:duotone>
              <a:prstClr val="black"/>
              <a:srgbClr val="D9C3A5">
                <a:tint val="50000"/>
                <a:satMod val="180000"/>
              </a:srgbClr>
            </a:duotone>
            <a:lum contrast="-10000"/>
          </a:blip>
          <a:srcRect/>
          <a:stretch>
            <a:fillRect/>
          </a:stretch>
        </p:blipFill>
        <p:spPr bwMode="auto">
          <a:xfrm>
            <a:off x="152400" y="2362200"/>
            <a:ext cx="1771650" cy="1581150"/>
          </a:xfrm>
          <a:prstGeom prst="rect">
            <a:avLst/>
          </a:prstGeom>
          <a:ln>
            <a:solidFill>
              <a:schemeClr val="tx1">
                <a:lumMod val="95000"/>
                <a:lumOff val="5000"/>
              </a:schemeClr>
            </a:solidFill>
          </a:ln>
          <a:effectLst>
            <a:outerShdw blurRad="292100" dist="139700" dir="2700000" algn="tl" rotWithShape="0">
              <a:srgbClr val="333333">
                <a:alpha val="65000"/>
              </a:srgbClr>
            </a:outerShdw>
          </a:effectLst>
        </p:spPr>
      </p:pic>
      <p:sp>
        <p:nvSpPr>
          <p:cNvPr id="11" name="TextBox 10"/>
          <p:cNvSpPr txBox="1"/>
          <p:nvPr/>
        </p:nvSpPr>
        <p:spPr>
          <a:xfrm>
            <a:off x="304800" y="4048780"/>
            <a:ext cx="1524000" cy="523220"/>
          </a:xfrm>
          <a:prstGeom prst="rect">
            <a:avLst/>
          </a:prstGeom>
          <a:noFill/>
        </p:spPr>
        <p:txBody>
          <a:bodyPr wrap="square" rtlCol="0">
            <a:spAutoFit/>
          </a:bodyPr>
          <a:lstStyle/>
          <a:p>
            <a:pPr algn="ctr"/>
            <a:r>
              <a:rPr lang="en-US" sz="1400" dirty="0" smtClean="0"/>
              <a:t>Traditional Programming</a:t>
            </a:r>
            <a:endParaRPr lang="en-US" sz="1400" dirty="0"/>
          </a:p>
        </p:txBody>
      </p:sp>
      <p:sp>
        <p:nvSpPr>
          <p:cNvPr id="12" name="TextBox 11"/>
          <p:cNvSpPr txBox="1"/>
          <p:nvPr/>
        </p:nvSpPr>
        <p:spPr>
          <a:xfrm>
            <a:off x="7315200" y="4188023"/>
            <a:ext cx="1524000" cy="307777"/>
          </a:xfrm>
          <a:prstGeom prst="rect">
            <a:avLst/>
          </a:prstGeom>
          <a:noFill/>
        </p:spPr>
        <p:txBody>
          <a:bodyPr wrap="square" rtlCol="0">
            <a:spAutoFit/>
          </a:bodyPr>
          <a:lstStyle/>
          <a:p>
            <a:pPr algn="ctr"/>
            <a:r>
              <a:rPr lang="en-US" sz="1400" dirty="0" smtClean="0"/>
              <a:t>Machine Learning</a:t>
            </a:r>
            <a:endParaRPr lang="en-US"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Accident road background damaged spped cars in Vector Image"/>
          <p:cNvPicPr>
            <a:picLocks noChangeAspect="1" noChangeArrowheads="1"/>
          </p:cNvPicPr>
          <p:nvPr/>
        </p:nvPicPr>
        <p:blipFill>
          <a:blip r:embed="rId2">
            <a:duotone>
              <a:prstClr val="black"/>
              <a:schemeClr val="accent6">
                <a:lumMod val="20000"/>
                <a:lumOff val="80000"/>
                <a:tint val="45000"/>
                <a:satMod val="400000"/>
              </a:schemeClr>
            </a:duotone>
          </a:blip>
          <a:srcRect b="85506"/>
          <a:stretch>
            <a:fillRect/>
          </a:stretch>
        </p:blipFill>
        <p:spPr bwMode="auto">
          <a:xfrm>
            <a:off x="0" y="0"/>
            <a:ext cx="9144000" cy="6858000"/>
          </a:xfrm>
          <a:prstGeom prst="rect">
            <a:avLst/>
          </a:prstGeom>
          <a:noFill/>
        </p:spPr>
      </p:pic>
      <p:sp>
        <p:nvSpPr>
          <p:cNvPr id="3" name="Title 2"/>
          <p:cNvSpPr>
            <a:spLocks noGrp="1"/>
          </p:cNvSpPr>
          <p:nvPr>
            <p:ph type="title"/>
          </p:nvPr>
        </p:nvSpPr>
        <p:spPr>
          <a:xfrm>
            <a:off x="1600200" y="304800"/>
            <a:ext cx="6019800" cy="990600"/>
          </a:xfrm>
          <a:ln w="38100">
            <a:solidFill>
              <a:schemeClr val="accent2">
                <a:lumMod val="75000"/>
              </a:schemeClr>
            </a:solidFill>
            <a:prstDash val="sysDot"/>
          </a:ln>
          <a:effectLst>
            <a:outerShdw blurRad="50800" dist="38100" dir="2700000" algn="tl" rotWithShape="0">
              <a:prstClr val="black">
                <a:alpha val="40000"/>
              </a:prstClr>
            </a:outerShdw>
          </a:effectLst>
        </p:spPr>
        <p:txBody>
          <a:bodyPr>
            <a:normAutofit fontScale="90000"/>
          </a:bodyPr>
          <a:lstStyle/>
          <a:p>
            <a:r>
              <a:rPr lang="en-US" dirty="0" smtClean="0">
                <a:latin typeface="Imprint MT Shadow" pitchFamily="82" charset="0"/>
              </a:rPr>
              <a:t>What is image recognition?</a:t>
            </a:r>
            <a:endParaRPr lang="en-US" dirty="0">
              <a:latin typeface="Imprint MT Shadow" pitchFamily="82" charset="0"/>
            </a:endParaRPr>
          </a:p>
        </p:txBody>
      </p:sp>
      <p:sp>
        <p:nvSpPr>
          <p:cNvPr id="4" name="Content Placeholder 3"/>
          <p:cNvSpPr>
            <a:spLocks noGrp="1"/>
          </p:cNvSpPr>
          <p:nvPr>
            <p:ph idx="1"/>
          </p:nvPr>
        </p:nvSpPr>
        <p:spPr>
          <a:xfrm>
            <a:off x="457200" y="1600200"/>
            <a:ext cx="8077200" cy="4525963"/>
          </a:xfrm>
        </p:spPr>
        <p:txBody>
          <a:bodyPr>
            <a:noAutofit/>
          </a:bodyPr>
          <a:lstStyle/>
          <a:p>
            <a:pPr algn="just">
              <a:buFont typeface="Wingdings" pitchFamily="2" charset="2"/>
              <a:buChar char="q"/>
            </a:pPr>
            <a:r>
              <a:rPr lang="en-US" sz="2000" dirty="0" smtClean="0">
                <a:latin typeface="Imprint MT Shadow" pitchFamily="82" charset="0"/>
              </a:rPr>
              <a:t>Image recognition uses artificial intelligence technology to automatically identify objects, people, places and actions in images. Image recognition is used to perform tasks like labeling images with descriptive tags, searching for content in images, and guiding robots, autonomous vehicles, and driver assistance systems.</a:t>
            </a:r>
          </a:p>
          <a:p>
            <a:pPr algn="just">
              <a:buFont typeface="Wingdings" pitchFamily="2" charset="2"/>
              <a:buChar char="q"/>
            </a:pPr>
            <a:r>
              <a:rPr lang="en-US" sz="2000" dirty="0" smtClean="0">
                <a:latin typeface="Imprint MT Shadow" pitchFamily="82" charset="0"/>
              </a:rPr>
              <a:t>Image recognition is natural for humans and animals but is an extremely difficult task for computers to perform.</a:t>
            </a:r>
          </a:p>
          <a:p>
            <a:pPr algn="just">
              <a:buFont typeface="Wingdings" pitchFamily="2" charset="2"/>
              <a:buChar char="q"/>
            </a:pPr>
            <a:r>
              <a:rPr lang="en-US" sz="2000" dirty="0" smtClean="0">
                <a:latin typeface="Imprint MT Shadow" pitchFamily="82" charset="0"/>
              </a:rPr>
              <a:t>The most effective tool found for the task for image recognition is a deep neural network, specifically a </a:t>
            </a:r>
            <a:r>
              <a:rPr lang="en-US" sz="2000" dirty="0" err="1" smtClean="0">
                <a:latin typeface="Imprint MT Shadow" pitchFamily="82" charset="0"/>
              </a:rPr>
              <a:t>Convolutional</a:t>
            </a:r>
            <a:r>
              <a:rPr lang="en-US" sz="2000" dirty="0" smtClean="0">
                <a:latin typeface="Imprint MT Shadow" pitchFamily="82" charset="0"/>
              </a:rPr>
              <a:t> Neural Network  (CNN). CNN is an architecture designed to efficiently process, correlate and understand the large amount of data in high-resolution images.</a:t>
            </a:r>
          </a:p>
        </p:txBody>
      </p:sp>
      <p:sp>
        <p:nvSpPr>
          <p:cNvPr id="10242" name="AutoShape 2" descr="Multi face id line icon face recognition Vector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44" name="Picture 4" descr="Multi face id line icon face recognition Vector Image"/>
          <p:cNvPicPr>
            <a:picLocks noChangeAspect="1" noChangeArrowheads="1"/>
          </p:cNvPicPr>
          <p:nvPr/>
        </p:nvPicPr>
        <p:blipFill>
          <a:blip r:embed="rId3">
            <a:duotone>
              <a:prstClr val="black"/>
              <a:srgbClr val="D9C3A5">
                <a:tint val="50000"/>
                <a:satMod val="180000"/>
              </a:srgbClr>
            </a:duotone>
            <a:lum contrast="-20000"/>
          </a:blip>
          <a:srcRect b="10730"/>
          <a:stretch>
            <a:fillRect/>
          </a:stretch>
        </p:blipFill>
        <p:spPr bwMode="auto">
          <a:xfrm>
            <a:off x="0" y="47978"/>
            <a:ext cx="1295400" cy="1247422"/>
          </a:xfrm>
          <a:prstGeom prst="rect">
            <a:avLst/>
          </a:prstGeom>
          <a:noFill/>
        </p:spPr>
      </p:pic>
      <p:pic>
        <p:nvPicPr>
          <p:cNvPr id="10249" name="Picture 9"/>
          <p:cNvPicPr>
            <a:picLocks noChangeAspect="1" noChangeArrowheads="1"/>
          </p:cNvPicPr>
          <p:nvPr/>
        </p:nvPicPr>
        <p:blipFill>
          <a:blip r:embed="rId4" cstate="print">
            <a:duotone>
              <a:prstClr val="black"/>
              <a:srgbClr val="D9C3A5">
                <a:tint val="50000"/>
                <a:satMod val="180000"/>
              </a:srgbClr>
            </a:duotone>
          </a:blip>
          <a:srcRect l="3119" t="4023" r="10681" b="1396"/>
          <a:stretch>
            <a:fillRect/>
          </a:stretch>
        </p:blipFill>
        <p:spPr bwMode="auto">
          <a:xfrm>
            <a:off x="0" y="5672666"/>
            <a:ext cx="1066800" cy="1185334"/>
          </a:xfrm>
          <a:prstGeom prst="rect">
            <a:avLst/>
          </a:prstGeom>
          <a:noFill/>
          <a:ln w="9525">
            <a:noFill/>
            <a:miter lim="800000"/>
            <a:headEnd/>
            <a:tailEnd/>
          </a:ln>
          <a:effectLst/>
        </p:spPr>
      </p:pic>
      <p:pic>
        <p:nvPicPr>
          <p:cNvPr id="10250" name="Picture 10"/>
          <p:cNvPicPr>
            <a:picLocks noChangeAspect="1" noChangeArrowheads="1"/>
          </p:cNvPicPr>
          <p:nvPr/>
        </p:nvPicPr>
        <p:blipFill>
          <a:blip r:embed="rId5">
            <a:duotone>
              <a:prstClr val="black"/>
              <a:srgbClr val="D9C3A5">
                <a:tint val="50000"/>
                <a:satMod val="180000"/>
              </a:srgbClr>
            </a:duotone>
            <a:lum contrast="-20000"/>
          </a:blip>
          <a:srcRect/>
          <a:stretch>
            <a:fillRect/>
          </a:stretch>
        </p:blipFill>
        <p:spPr bwMode="auto">
          <a:xfrm>
            <a:off x="7924800" y="0"/>
            <a:ext cx="1219200" cy="1197033"/>
          </a:xfrm>
          <a:prstGeom prst="rect">
            <a:avLst/>
          </a:prstGeom>
          <a:noFill/>
          <a:ln w="9525">
            <a:noFill/>
            <a:miter lim="800000"/>
            <a:headEnd/>
            <a:tailEnd/>
          </a:ln>
          <a:effectLst/>
        </p:spPr>
      </p:pic>
      <p:pic>
        <p:nvPicPr>
          <p:cNvPr id="10248" name="Picture 8" descr="Approved face recognition icon simple style Vector Image"/>
          <p:cNvPicPr>
            <a:picLocks noChangeAspect="1" noChangeArrowheads="1"/>
          </p:cNvPicPr>
          <p:nvPr/>
        </p:nvPicPr>
        <p:blipFill>
          <a:blip r:embed="rId6" cstate="print">
            <a:duotone>
              <a:prstClr val="black"/>
              <a:srgbClr val="D9C3A5">
                <a:tint val="50000"/>
                <a:satMod val="180000"/>
              </a:srgbClr>
            </a:duotone>
            <a:lum contrast="-20000"/>
          </a:blip>
          <a:srcRect b="9043"/>
          <a:stretch>
            <a:fillRect/>
          </a:stretch>
        </p:blipFill>
        <p:spPr bwMode="auto">
          <a:xfrm>
            <a:off x="7924799" y="5660338"/>
            <a:ext cx="1219201" cy="1197662"/>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ccident road background damaged spped cars in Vector Image"/>
          <p:cNvPicPr>
            <a:picLocks noChangeAspect="1" noChangeArrowheads="1"/>
          </p:cNvPicPr>
          <p:nvPr/>
        </p:nvPicPr>
        <p:blipFill>
          <a:blip r:embed="rId2">
            <a:duotone>
              <a:prstClr val="black"/>
              <a:schemeClr val="accent6">
                <a:lumMod val="20000"/>
                <a:lumOff val="80000"/>
                <a:tint val="45000"/>
                <a:satMod val="400000"/>
              </a:schemeClr>
            </a:duotone>
          </a:blip>
          <a:srcRect b="85506"/>
          <a:stretch>
            <a:fillRect/>
          </a:stretch>
        </p:blipFill>
        <p:spPr bwMode="auto">
          <a:xfrm>
            <a:off x="76200" y="76200"/>
            <a:ext cx="8991600" cy="6743700"/>
          </a:xfrm>
          <a:prstGeom prst="foldedCorner">
            <a:avLst/>
          </a:prstGeom>
          <a:noFill/>
          <a:ln w="57150">
            <a:solidFill>
              <a:schemeClr val="accent2">
                <a:lumMod val="50000"/>
              </a:schemeClr>
            </a:solidFill>
            <a:prstDash val="dash"/>
          </a:ln>
        </p:spPr>
      </p:pic>
      <p:sp>
        <p:nvSpPr>
          <p:cNvPr id="2" name="Title 1"/>
          <p:cNvSpPr>
            <a:spLocks noGrp="1"/>
          </p:cNvSpPr>
          <p:nvPr>
            <p:ph type="title"/>
          </p:nvPr>
        </p:nvSpPr>
        <p:spPr/>
        <p:txBody>
          <a:bodyPr>
            <a:noAutofit/>
          </a:bodyPr>
          <a:lstStyle/>
          <a:p>
            <a:r>
              <a:rPr lang="en-US" sz="5400" dirty="0" err="1" smtClean="0">
                <a:ln w="18415" cmpd="sng">
                  <a:solidFill>
                    <a:schemeClr val="accent2">
                      <a:lumMod val="75000"/>
                    </a:schemeClr>
                  </a:solidFill>
                  <a:prstDash val="solid"/>
                </a:ln>
                <a:solidFill>
                  <a:schemeClr val="accent2">
                    <a:lumMod val="75000"/>
                  </a:schemeClr>
                </a:solidFill>
                <a:effectLst>
                  <a:outerShdw blurRad="63500" dir="3600000" algn="tl" rotWithShape="0">
                    <a:srgbClr val="000000">
                      <a:alpha val="70000"/>
                    </a:srgbClr>
                  </a:outerShdw>
                </a:effectLst>
                <a:latin typeface="Monotype Corsiva" pitchFamily="66" charset="0"/>
              </a:rPr>
              <a:t>Convolutional</a:t>
            </a:r>
            <a:r>
              <a:rPr lang="en-US" sz="5400" dirty="0" smtClean="0">
                <a:ln w="18415" cmpd="sng">
                  <a:solidFill>
                    <a:schemeClr val="accent2">
                      <a:lumMod val="75000"/>
                    </a:schemeClr>
                  </a:solidFill>
                  <a:prstDash val="solid"/>
                </a:ln>
                <a:solidFill>
                  <a:schemeClr val="accent2">
                    <a:lumMod val="75000"/>
                  </a:schemeClr>
                </a:solidFill>
                <a:effectLst>
                  <a:outerShdw blurRad="63500" dir="3600000" algn="tl" rotWithShape="0">
                    <a:srgbClr val="000000">
                      <a:alpha val="70000"/>
                    </a:srgbClr>
                  </a:outerShdw>
                </a:effectLst>
                <a:latin typeface="Monotype Corsiva" pitchFamily="66" charset="0"/>
              </a:rPr>
              <a:t> Neural Network</a:t>
            </a:r>
            <a:endParaRPr lang="en-US" sz="5400" dirty="0">
              <a:ln w="18415" cmpd="sng">
                <a:solidFill>
                  <a:schemeClr val="accent2">
                    <a:lumMod val="75000"/>
                  </a:schemeClr>
                </a:solidFill>
                <a:prstDash val="solid"/>
              </a:ln>
              <a:solidFill>
                <a:schemeClr val="accent2">
                  <a:lumMod val="75000"/>
                </a:schemeClr>
              </a:solidFill>
              <a:effectLst>
                <a:outerShdw blurRad="63500" dir="3600000" algn="tl" rotWithShape="0">
                  <a:srgbClr val="000000">
                    <a:alpha val="70000"/>
                  </a:srgbClr>
                </a:outerShdw>
              </a:effectLst>
              <a:latin typeface="Monotype Corsiva" pitchFamily="66" charset="0"/>
            </a:endParaRPr>
          </a:p>
        </p:txBody>
      </p:sp>
      <p:sp>
        <p:nvSpPr>
          <p:cNvPr id="3" name="Content Placeholder 2"/>
          <p:cNvSpPr>
            <a:spLocks noGrp="1"/>
          </p:cNvSpPr>
          <p:nvPr>
            <p:ph idx="1"/>
          </p:nvPr>
        </p:nvSpPr>
        <p:spPr>
          <a:xfrm>
            <a:off x="609600" y="1447800"/>
            <a:ext cx="7924800" cy="5105400"/>
          </a:xfrm>
        </p:spPr>
        <p:txBody>
          <a:bodyPr>
            <a:normAutofit fontScale="85000" lnSpcReduction="10000"/>
          </a:bodyPr>
          <a:lstStyle/>
          <a:p>
            <a:pPr marL="91440" algn="just">
              <a:lnSpc>
                <a:spcPct val="160000"/>
              </a:lnSpc>
              <a:buNone/>
            </a:pPr>
            <a:r>
              <a:rPr lang="en-US" sz="2800" i="1" dirty="0" smtClean="0">
                <a:latin typeface="Imprint MT Shadow" pitchFamily="82" charset="0"/>
              </a:rPr>
              <a:t>	In a </a:t>
            </a:r>
            <a:r>
              <a:rPr lang="en-US" sz="2800" i="1" dirty="0" err="1" smtClean="0">
                <a:latin typeface="Imprint MT Shadow" pitchFamily="82" charset="0"/>
              </a:rPr>
              <a:t>Convolutional</a:t>
            </a:r>
            <a:r>
              <a:rPr lang="en-US" sz="2800" i="1" dirty="0" smtClean="0">
                <a:latin typeface="Imprint MT Shadow" pitchFamily="82" charset="0"/>
              </a:rPr>
              <a:t> Neural Network (CNN) the neurons in one layer don’t connect to all the neurons in the next layer. a </a:t>
            </a:r>
            <a:r>
              <a:rPr lang="en-US" sz="2800" i="1" dirty="0" err="1" smtClean="0">
                <a:latin typeface="Imprint MT Shadow" pitchFamily="82" charset="0"/>
              </a:rPr>
              <a:t>convolutional</a:t>
            </a:r>
            <a:r>
              <a:rPr lang="en-US" sz="2800" i="1" dirty="0" smtClean="0">
                <a:latin typeface="Imprint MT Shadow" pitchFamily="82" charset="0"/>
              </a:rPr>
              <a:t> neural network uses a three-dimensional structure, where each set of neurons analyzes a specific region or “feature” of the image. CNNs filters connections by proximity (pixels are only analyzed in relation to pixels nearby), making the training process computationally achievable. In a CNN each group of neurons focuses on one part of the image.</a:t>
            </a:r>
            <a:endParaRPr lang="en-US" sz="2800" i="1" dirty="0">
              <a:latin typeface="Imprint MT Shadow" pitchFamily="82"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lum bright="20000"/>
          </a:blip>
          <a:srcRect/>
          <a:stretch>
            <a:fillRect/>
          </a:stretch>
        </p:blipFill>
        <p:spPr bwMode="auto">
          <a:xfrm>
            <a:off x="0" y="0"/>
            <a:ext cx="9144000" cy="6858000"/>
          </a:xfrm>
          <a:prstGeom prst="frame">
            <a:avLst/>
          </a:prstGeom>
          <a:noFill/>
          <a:ln w="19050">
            <a:solidFill>
              <a:schemeClr val="tx1"/>
            </a:solidFill>
            <a:prstDash val="lgDash"/>
            <a:miter lim="800000"/>
            <a:headEnd/>
            <a:tailEnd/>
          </a:ln>
          <a:effectLst/>
        </p:spPr>
      </p:pic>
      <p:pic>
        <p:nvPicPr>
          <p:cNvPr id="19458" name="Picture 2" descr="C:\Users\p c m\Desktop\proj report\ppt\ppt daigrams\in-and-out.png"/>
          <p:cNvPicPr>
            <a:picLocks noChangeAspect="1" noChangeArrowheads="1"/>
          </p:cNvPicPr>
          <p:nvPr/>
        </p:nvPicPr>
        <p:blipFill>
          <a:blip r:embed="rId3"/>
          <a:stretch>
            <a:fillRect/>
          </a:stretch>
        </p:blipFill>
        <p:spPr bwMode="auto">
          <a:xfrm>
            <a:off x="914400" y="1143000"/>
            <a:ext cx="7315200" cy="4609524"/>
          </a:xfrm>
          <a:prstGeom prst="rect">
            <a:avLst/>
          </a:prstGeom>
          <a:ln>
            <a:noFill/>
          </a:ln>
          <a:effectLst>
            <a:softEdge rad="112500"/>
          </a:effectLst>
        </p:spPr>
      </p:pic>
      <p:sp>
        <p:nvSpPr>
          <p:cNvPr id="8" name="TextBox 7"/>
          <p:cNvSpPr txBox="1"/>
          <p:nvPr/>
        </p:nvSpPr>
        <p:spPr>
          <a:xfrm>
            <a:off x="2057400" y="152400"/>
            <a:ext cx="4953000" cy="58477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askerville Old Face" pitchFamily="18" charset="0"/>
              </a:rPr>
              <a:t>Traditional vs. </a:t>
            </a:r>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askerville Old Face" pitchFamily="18" charset="0"/>
              </a:rPr>
              <a:t>Convolutional</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askerville Old Face"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0" name="Picture 4" descr="Accident road background damaged spped cars in Vector Image"/>
          <p:cNvPicPr>
            <a:picLocks noChangeAspect="1" noChangeArrowheads="1"/>
          </p:cNvPicPr>
          <p:nvPr/>
        </p:nvPicPr>
        <p:blipFill>
          <a:blip r:embed="rId3">
            <a:duotone>
              <a:prstClr val="black"/>
              <a:schemeClr val="accent6">
                <a:lumMod val="20000"/>
                <a:lumOff val="80000"/>
                <a:tint val="45000"/>
                <a:satMod val="400000"/>
              </a:schemeClr>
            </a:duotone>
            <a:lum bright="-10000" contrast="-30000"/>
          </a:blip>
          <a:srcRect b="85506"/>
          <a:stretch>
            <a:fillRect/>
          </a:stretch>
        </p:blipFill>
        <p:spPr bwMode="auto">
          <a:xfrm>
            <a:off x="152400" y="152400"/>
            <a:ext cx="8839200" cy="6629400"/>
          </a:xfrm>
          <a:prstGeom prst="round2DiagRect">
            <a:avLst/>
          </a:prstGeom>
          <a:noFill/>
          <a:ln w="12700">
            <a:solidFill>
              <a:schemeClr val="tx1"/>
            </a:solidFill>
          </a:ln>
        </p:spPr>
      </p:pic>
      <p:grpSp>
        <p:nvGrpSpPr>
          <p:cNvPr id="29" name="Group 28"/>
          <p:cNvGrpSpPr/>
          <p:nvPr/>
        </p:nvGrpSpPr>
        <p:grpSpPr>
          <a:xfrm>
            <a:off x="762000" y="209550"/>
            <a:ext cx="8077200" cy="6572250"/>
            <a:chOff x="838200" y="76200"/>
            <a:chExt cx="8077200" cy="6572250"/>
          </a:xfrm>
          <a:blipFill>
            <a:blip r:embed="rId2"/>
            <a:tile tx="0" ty="0" sx="100000" sy="100000" flip="none" algn="tl"/>
          </a:blipFill>
        </p:grpSpPr>
        <p:sp>
          <p:nvSpPr>
            <p:cNvPr id="6" name="Oval 5"/>
            <p:cNvSpPr/>
            <p:nvPr/>
          </p:nvSpPr>
          <p:spPr>
            <a:xfrm>
              <a:off x="3657601" y="76200"/>
              <a:ext cx="12192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743200" y="381000"/>
              <a:ext cx="3124199" cy="990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Rounded MT Bold" pitchFamily="34" charset="0"/>
                </a:rPr>
                <a:t>PREREQUISITE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Rounded MT Bold" pitchFamily="34" charset="0"/>
              </a:endParaRPr>
            </a:p>
          </p:txBody>
        </p:sp>
        <p:sp>
          <p:nvSpPr>
            <p:cNvPr id="24" name="Rounded Rectangle 23"/>
            <p:cNvSpPr/>
            <p:nvPr/>
          </p:nvSpPr>
          <p:spPr>
            <a:xfrm>
              <a:off x="838200" y="762000"/>
              <a:ext cx="2057400" cy="304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715000" y="762000"/>
              <a:ext cx="2209800" cy="304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838200" y="762000"/>
              <a:ext cx="304800" cy="5334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838200" y="5791200"/>
              <a:ext cx="6019800" cy="304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7620000" y="762000"/>
              <a:ext cx="304800" cy="4038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p:cNvPicPr>
              <a:picLocks noChangeAspect="1" noChangeArrowheads="1"/>
            </p:cNvPicPr>
            <p:nvPr/>
          </p:nvPicPr>
          <p:blipFill>
            <a:blip r:embed="rId4">
              <a:duotone>
                <a:prstClr val="black"/>
                <a:srgbClr val="D9C3A5">
                  <a:tint val="50000"/>
                  <a:satMod val="180000"/>
                </a:srgbClr>
              </a:duotone>
              <a:lum bright="-20000"/>
            </a:blip>
            <a:srcRect/>
            <a:stretch>
              <a:fillRect/>
            </a:stretch>
          </p:blipFill>
          <p:spPr bwMode="auto">
            <a:xfrm>
              <a:off x="6400800" y="4557323"/>
              <a:ext cx="2514600" cy="2091127"/>
            </a:xfrm>
            <a:prstGeom prst="rect">
              <a:avLst/>
            </a:prstGeom>
            <a:grpFill/>
            <a:ln w="9525">
              <a:noFill/>
              <a:miter lim="800000"/>
              <a:headEnd/>
              <a:tailEnd/>
            </a:ln>
            <a:effectLst>
              <a:softEdge rad="317500"/>
            </a:effectLst>
          </p:spPr>
        </p:pic>
      </p:grpSp>
      <p:graphicFrame>
        <p:nvGraphicFramePr>
          <p:cNvPr id="17" name="Diagram 16"/>
          <p:cNvGraphicFramePr/>
          <p:nvPr/>
        </p:nvGraphicFramePr>
        <p:xfrm>
          <a:off x="1676400" y="1828800"/>
          <a:ext cx="5181600" cy="3352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ccident road background damaged spped cars in Vector Image"/>
          <p:cNvPicPr>
            <a:picLocks noChangeAspect="1" noChangeArrowheads="1"/>
          </p:cNvPicPr>
          <p:nvPr/>
        </p:nvPicPr>
        <p:blipFill>
          <a:blip r:embed="rId2">
            <a:duotone>
              <a:prstClr val="black"/>
              <a:schemeClr val="accent6">
                <a:lumMod val="20000"/>
                <a:lumOff val="80000"/>
                <a:tint val="45000"/>
                <a:satMod val="400000"/>
              </a:schemeClr>
            </a:duotone>
            <a:lum contrast="-30000"/>
          </a:blip>
          <a:srcRect b="85506"/>
          <a:stretch>
            <a:fillRect/>
          </a:stretch>
        </p:blipFill>
        <p:spPr bwMode="auto">
          <a:xfrm>
            <a:off x="0" y="0"/>
            <a:ext cx="9144000" cy="6858000"/>
          </a:xfrm>
          <a:prstGeom prst="rect">
            <a:avLst/>
          </a:prstGeom>
          <a:noFill/>
        </p:spPr>
      </p:pic>
      <p:pic>
        <p:nvPicPr>
          <p:cNvPr id="28677" name="Picture 5"/>
          <p:cNvPicPr>
            <a:picLocks noChangeAspect="1" noChangeArrowheads="1"/>
          </p:cNvPicPr>
          <p:nvPr/>
        </p:nvPicPr>
        <p:blipFill>
          <a:blip r:embed="rId3"/>
          <a:srcRect l="2373" t="3139" r="2712" b="3587"/>
          <a:stretch>
            <a:fillRect/>
          </a:stretch>
        </p:blipFill>
        <p:spPr bwMode="auto">
          <a:xfrm>
            <a:off x="228600" y="152400"/>
            <a:ext cx="2667000" cy="1981200"/>
          </a:xfrm>
          <a:prstGeom prst="rect">
            <a:avLst/>
          </a:prstGeom>
          <a:solidFill>
            <a:srgbClr val="FFFFFF">
              <a:shade val="85000"/>
            </a:srgbClr>
          </a:solidFill>
          <a:ln w="57150" cap="sq">
            <a:solidFill>
              <a:schemeClr val="accent2">
                <a:lumMod val="75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674" name="Picture 2"/>
          <p:cNvPicPr>
            <a:picLocks noChangeAspect="1" noChangeArrowheads="1"/>
          </p:cNvPicPr>
          <p:nvPr/>
        </p:nvPicPr>
        <p:blipFill>
          <a:blip r:embed="rId4"/>
          <a:srcRect l="2658" t="3556" r="1661" b="4000"/>
          <a:stretch>
            <a:fillRect/>
          </a:stretch>
        </p:blipFill>
        <p:spPr bwMode="auto">
          <a:xfrm>
            <a:off x="228600" y="1524000"/>
            <a:ext cx="2667000" cy="1981200"/>
          </a:xfrm>
          <a:prstGeom prst="rect">
            <a:avLst/>
          </a:prstGeom>
          <a:solidFill>
            <a:srgbClr val="FFFFFF">
              <a:shade val="85000"/>
            </a:srgbClr>
          </a:solidFill>
          <a:ln w="57150" cap="sq">
            <a:solidFill>
              <a:schemeClr val="accent2">
                <a:lumMod val="75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676" name="Picture 4"/>
          <p:cNvPicPr>
            <a:picLocks noChangeAspect="1" noChangeArrowheads="1"/>
          </p:cNvPicPr>
          <p:nvPr/>
        </p:nvPicPr>
        <p:blipFill>
          <a:blip r:embed="rId5"/>
          <a:srcRect t="3604" r="2373" b="2703"/>
          <a:stretch>
            <a:fillRect/>
          </a:stretch>
        </p:blipFill>
        <p:spPr bwMode="auto">
          <a:xfrm>
            <a:off x="228600" y="2971800"/>
            <a:ext cx="2667000" cy="1867989"/>
          </a:xfrm>
          <a:prstGeom prst="rect">
            <a:avLst/>
          </a:prstGeom>
          <a:solidFill>
            <a:srgbClr val="FFFFFF">
              <a:shade val="85000"/>
            </a:srgbClr>
          </a:solidFill>
          <a:ln w="57150" cap="sq">
            <a:solidFill>
              <a:schemeClr val="accent2">
                <a:lumMod val="75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675" name="Picture 3"/>
          <p:cNvPicPr>
            <a:picLocks noChangeAspect="1" noChangeArrowheads="1"/>
          </p:cNvPicPr>
          <p:nvPr/>
        </p:nvPicPr>
        <p:blipFill>
          <a:blip r:embed="rId6"/>
          <a:srcRect l="2703" t="3587" b="3139"/>
          <a:stretch>
            <a:fillRect/>
          </a:stretch>
        </p:blipFill>
        <p:spPr bwMode="auto">
          <a:xfrm>
            <a:off x="228600" y="4724400"/>
            <a:ext cx="2667000" cy="1981200"/>
          </a:xfrm>
          <a:prstGeom prst="rect">
            <a:avLst/>
          </a:prstGeom>
          <a:solidFill>
            <a:srgbClr val="FFFFFF">
              <a:shade val="85000"/>
            </a:srgbClr>
          </a:solidFill>
          <a:ln w="57150" cap="sq">
            <a:solidFill>
              <a:schemeClr val="accent2">
                <a:lumMod val="75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TextBox 8"/>
          <p:cNvSpPr txBox="1"/>
          <p:nvPr/>
        </p:nvSpPr>
        <p:spPr>
          <a:xfrm>
            <a:off x="3276600" y="235803"/>
            <a:ext cx="5562600" cy="830997"/>
          </a:xfrm>
          <a:prstGeom prst="rect">
            <a:avLst/>
          </a:prstGeom>
          <a:noFill/>
        </p:spPr>
        <p:txBody>
          <a:bodyPr wrap="square" rtlCol="0">
            <a:spAutoFit/>
          </a:bodyPr>
          <a:lstStyle/>
          <a:p>
            <a:r>
              <a:rPr lang="en-US" sz="4800" b="1" dirty="0" smtClean="0">
                <a:ln w="31550" cmpd="sng">
                  <a:solidFill>
                    <a:schemeClr val="accent2">
                      <a:lumMod val="75000"/>
                    </a:schemeClr>
                  </a:solidFill>
                  <a:prstDash val="solid"/>
                </a:ln>
                <a:solidFill>
                  <a:schemeClr val="accent2">
                    <a:lumMod val="60000"/>
                    <a:lumOff val="40000"/>
                  </a:schemeClr>
                </a:solidFill>
                <a:effectLst>
                  <a:outerShdw blurRad="50800" dist="40000" dir="5400000" algn="tl" rotWithShape="0">
                    <a:srgbClr val="000000">
                      <a:shade val="5000"/>
                      <a:satMod val="120000"/>
                      <a:alpha val="33000"/>
                    </a:srgbClr>
                  </a:outerShdw>
                </a:effectLst>
                <a:latin typeface="Cooper Black" pitchFamily="18" charset="0"/>
              </a:rPr>
              <a:t>Object Detection</a:t>
            </a:r>
            <a:endParaRPr lang="en-US" sz="4800" b="1" dirty="0">
              <a:ln w="31550" cmpd="sng">
                <a:solidFill>
                  <a:schemeClr val="accent2">
                    <a:lumMod val="75000"/>
                  </a:schemeClr>
                </a:solidFill>
                <a:prstDash val="solid"/>
              </a:ln>
              <a:solidFill>
                <a:schemeClr val="accent2">
                  <a:lumMod val="60000"/>
                  <a:lumOff val="40000"/>
                </a:schemeClr>
              </a:solidFill>
              <a:effectLst>
                <a:outerShdw blurRad="50800" dist="40000" dir="5400000" algn="tl" rotWithShape="0">
                  <a:srgbClr val="000000">
                    <a:shade val="5000"/>
                    <a:satMod val="120000"/>
                    <a:alpha val="33000"/>
                  </a:srgbClr>
                </a:outerShdw>
              </a:effectLst>
              <a:latin typeface="Cooper Black" pitchFamily="18" charset="0"/>
            </a:endParaRPr>
          </a:p>
        </p:txBody>
      </p:sp>
      <p:sp>
        <p:nvSpPr>
          <p:cNvPr id="11" name="Content Placeholder 2"/>
          <p:cNvSpPr txBox="1">
            <a:spLocks/>
          </p:cNvSpPr>
          <p:nvPr/>
        </p:nvSpPr>
        <p:spPr>
          <a:xfrm>
            <a:off x="3200400" y="1143000"/>
            <a:ext cx="5562600" cy="5486400"/>
          </a:xfrm>
          <a:prstGeom prst="rect">
            <a:avLst/>
          </a:prstGeom>
        </p:spPr>
        <p:txBody>
          <a:bodyPr>
            <a:normAutofit fontScale="55000" lnSpcReduction="20000"/>
          </a:bodyPr>
          <a:lstStyle/>
          <a:p>
            <a:pPr marL="182880" marR="0" lvl="0" indent="-342900" algn="just" defTabSz="914400" rtl="0" eaLnBrk="1" fontAlgn="auto" latinLnBrk="0" hangingPunct="1">
              <a:lnSpc>
                <a:spcPct val="170000"/>
              </a:lnSpc>
              <a:spcBef>
                <a:spcPct val="20000"/>
              </a:spcBef>
              <a:spcAft>
                <a:spcPts val="0"/>
              </a:spcAft>
              <a:buClrTx/>
              <a:buSzTx/>
              <a:tabLst/>
              <a:defRPr/>
            </a:pPr>
            <a:r>
              <a:rPr kumimoji="0" lang="en-US" sz="3200" b="0" i="0" u="none" strike="noStrike" kern="1200" cap="none" spc="0" normalizeH="0" baseline="0" noProof="0" dirty="0" smtClean="0">
                <a:ln>
                  <a:noFill/>
                </a:ln>
                <a:solidFill>
                  <a:schemeClr val="accent2">
                    <a:lumMod val="50000"/>
                  </a:schemeClr>
                </a:solidFill>
                <a:effectLst/>
                <a:uLnTx/>
                <a:uFillTx/>
                <a:latin typeface="Imprint MT Shadow" pitchFamily="82" charset="0"/>
              </a:rPr>
              <a:t>	Object detection is commonly defined as method for discovering and identifying the existence of objects of a certain class. Also it can be considered as a method in image processing to find out an object from images. There are several ways to classify and find objects in a frame. Out of that one way can be based on color identification. But it is not an efficient method to detect the object as several different size object of same color may be present. Hence a more efficient way is </a:t>
            </a:r>
            <a:r>
              <a:rPr kumimoji="0" lang="en-US" sz="3200" b="0" i="0" u="none" strike="noStrike" kern="1200" cap="none" spc="0" normalizeH="0" baseline="0" noProof="0" dirty="0" err="1" smtClean="0">
                <a:ln>
                  <a:noFill/>
                </a:ln>
                <a:solidFill>
                  <a:schemeClr val="accent2">
                    <a:lumMod val="50000"/>
                  </a:schemeClr>
                </a:solidFill>
                <a:effectLst/>
                <a:uLnTx/>
                <a:uFillTx/>
                <a:latin typeface="Imprint MT Shadow" pitchFamily="82" charset="0"/>
              </a:rPr>
              <a:t>Haar</a:t>
            </a:r>
            <a:r>
              <a:rPr kumimoji="0" lang="en-US" sz="3200" b="0" i="0" u="none" strike="noStrike" kern="1200" cap="none" spc="0" normalizeH="0" baseline="0" noProof="0" dirty="0" smtClean="0">
                <a:ln>
                  <a:noFill/>
                </a:ln>
                <a:solidFill>
                  <a:schemeClr val="accent2">
                    <a:lumMod val="50000"/>
                  </a:schemeClr>
                </a:solidFill>
                <a:effectLst/>
                <a:uLnTx/>
                <a:uFillTx/>
                <a:latin typeface="Imprint MT Shadow" pitchFamily="82" charset="0"/>
              </a:rPr>
              <a:t>-like features, developed by Viola and Jones on the basis of the proposal by </a:t>
            </a:r>
            <a:r>
              <a:rPr kumimoji="0" lang="en-US" sz="3200" b="0" i="0" u="none" strike="noStrike" kern="1200" cap="none" spc="0" normalizeH="0" baseline="0" noProof="0" dirty="0" err="1" smtClean="0">
                <a:ln>
                  <a:noFill/>
                </a:ln>
                <a:solidFill>
                  <a:schemeClr val="accent2">
                    <a:lumMod val="50000"/>
                  </a:schemeClr>
                </a:solidFill>
                <a:effectLst/>
                <a:uLnTx/>
                <a:uFillTx/>
                <a:latin typeface="Imprint MT Shadow" pitchFamily="82" charset="0"/>
              </a:rPr>
              <a:t>Papageorgiou</a:t>
            </a:r>
            <a:r>
              <a:rPr kumimoji="0" lang="en-US" sz="3200" b="0" i="0" u="none" strike="noStrike" kern="1200" cap="none" spc="0" normalizeH="0" baseline="0" noProof="0" dirty="0" smtClean="0">
                <a:ln>
                  <a:noFill/>
                </a:ln>
                <a:solidFill>
                  <a:schemeClr val="accent2">
                    <a:lumMod val="50000"/>
                  </a:schemeClr>
                </a:solidFill>
                <a:effectLst/>
                <a:uLnTx/>
                <a:uFillTx/>
                <a:latin typeface="Imprint MT Shadow" pitchFamily="82" charset="0"/>
              </a:rPr>
              <a:t> et. al in 1998.</a:t>
            </a:r>
            <a:endParaRPr kumimoji="0" lang="en-US" sz="3200" b="0" i="0" u="none" strike="noStrike" kern="1200" cap="none" spc="0" normalizeH="0" baseline="0" noProof="0" dirty="0">
              <a:ln>
                <a:noFill/>
              </a:ln>
              <a:solidFill>
                <a:schemeClr val="accent2">
                  <a:lumMod val="50000"/>
                </a:schemeClr>
              </a:solidFill>
              <a:effectLst/>
              <a:uLnTx/>
              <a:uFillTx/>
              <a:latin typeface="Imprint MT Shadow" pitchFamily="82"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Accident road background damaged spped cars in Vector Image"/>
          <p:cNvPicPr>
            <a:picLocks noChangeAspect="1" noChangeArrowheads="1"/>
          </p:cNvPicPr>
          <p:nvPr/>
        </p:nvPicPr>
        <p:blipFill>
          <a:blip r:embed="rId2">
            <a:duotone>
              <a:prstClr val="black"/>
              <a:schemeClr val="accent6">
                <a:lumMod val="20000"/>
                <a:lumOff val="80000"/>
                <a:tint val="45000"/>
                <a:satMod val="400000"/>
              </a:schemeClr>
            </a:duotone>
            <a:lum contrast="-30000"/>
          </a:blip>
          <a:srcRect b="85506"/>
          <a:stretch>
            <a:fillRect/>
          </a:stretch>
        </p:blipFill>
        <p:spPr bwMode="auto">
          <a:xfrm>
            <a:off x="0" y="0"/>
            <a:ext cx="9144000" cy="6858000"/>
          </a:xfrm>
          <a:prstGeom prst="rect">
            <a:avLst/>
          </a:prstGeom>
          <a:noFill/>
        </p:spPr>
      </p:pic>
      <p:pic>
        <p:nvPicPr>
          <p:cNvPr id="26627" name="Picture 3"/>
          <p:cNvPicPr>
            <a:picLocks noChangeAspect="1" noChangeArrowheads="1"/>
          </p:cNvPicPr>
          <p:nvPr/>
        </p:nvPicPr>
        <p:blipFill>
          <a:blip r:embed="rId3"/>
          <a:srcRect/>
          <a:stretch>
            <a:fillRect/>
          </a:stretch>
        </p:blipFill>
        <p:spPr bwMode="auto">
          <a:xfrm>
            <a:off x="7696200" y="5029200"/>
            <a:ext cx="1447800" cy="1828800"/>
          </a:xfrm>
          <a:prstGeom prst="ellipse">
            <a:avLst/>
          </a:prstGeom>
          <a:ln>
            <a:noFill/>
          </a:ln>
          <a:effectLst>
            <a:softEdge rad="112500"/>
          </a:effectLst>
        </p:spPr>
      </p:pic>
      <p:pic>
        <p:nvPicPr>
          <p:cNvPr id="26628" name="Picture 4"/>
          <p:cNvPicPr>
            <a:picLocks noChangeAspect="1" noChangeArrowheads="1"/>
          </p:cNvPicPr>
          <p:nvPr/>
        </p:nvPicPr>
        <p:blipFill>
          <a:blip r:embed="rId4"/>
          <a:srcRect/>
          <a:stretch>
            <a:fillRect/>
          </a:stretch>
        </p:blipFill>
        <p:spPr bwMode="auto">
          <a:xfrm>
            <a:off x="7667625" y="3276600"/>
            <a:ext cx="1476375" cy="1828800"/>
          </a:xfrm>
          <a:prstGeom prst="ellipse">
            <a:avLst/>
          </a:prstGeom>
          <a:ln>
            <a:noFill/>
          </a:ln>
          <a:effectLst>
            <a:softEdge rad="112500"/>
          </a:effectLst>
        </p:spPr>
      </p:pic>
      <p:pic>
        <p:nvPicPr>
          <p:cNvPr id="26629" name="Picture 5"/>
          <p:cNvPicPr>
            <a:picLocks noChangeAspect="1" noChangeArrowheads="1"/>
          </p:cNvPicPr>
          <p:nvPr/>
        </p:nvPicPr>
        <p:blipFill>
          <a:blip r:embed="rId5"/>
          <a:srcRect/>
          <a:stretch>
            <a:fillRect/>
          </a:stretch>
        </p:blipFill>
        <p:spPr bwMode="auto">
          <a:xfrm>
            <a:off x="7696200" y="1752600"/>
            <a:ext cx="1476375" cy="1590675"/>
          </a:xfrm>
          <a:prstGeom prst="ellipse">
            <a:avLst/>
          </a:prstGeom>
          <a:ln>
            <a:noFill/>
          </a:ln>
          <a:effectLst>
            <a:softEdge rad="112500"/>
          </a:effectLst>
        </p:spPr>
      </p:pic>
      <p:pic>
        <p:nvPicPr>
          <p:cNvPr id="26630" name="Picture 6"/>
          <p:cNvPicPr>
            <a:picLocks noChangeAspect="1" noChangeArrowheads="1"/>
          </p:cNvPicPr>
          <p:nvPr/>
        </p:nvPicPr>
        <p:blipFill>
          <a:blip r:embed="rId6"/>
          <a:srcRect/>
          <a:stretch>
            <a:fillRect/>
          </a:stretch>
        </p:blipFill>
        <p:spPr bwMode="auto">
          <a:xfrm>
            <a:off x="7639050" y="0"/>
            <a:ext cx="1504950" cy="1781175"/>
          </a:xfrm>
          <a:prstGeom prst="ellipse">
            <a:avLst/>
          </a:prstGeom>
          <a:ln>
            <a:noFill/>
          </a:ln>
          <a:effectLst>
            <a:softEdge rad="112500"/>
          </a:effectLst>
        </p:spPr>
      </p:pic>
      <p:sp>
        <p:nvSpPr>
          <p:cNvPr id="12" name="Title 1"/>
          <p:cNvSpPr txBox="1">
            <a:spLocks/>
          </p:cNvSpPr>
          <p:nvPr/>
        </p:nvSpPr>
        <p:spPr>
          <a:xfrm>
            <a:off x="838200" y="304800"/>
            <a:ext cx="5638800" cy="8382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normalizeH="0" baseline="0" noProof="0" dirty="0" smtClean="0">
                <a:ln w="18000">
                  <a:solidFill>
                    <a:schemeClr val="accent2">
                      <a:satMod val="140000"/>
                    </a:schemeClr>
                  </a:solidFill>
                  <a:prstDash val="solid"/>
                  <a:miter lim="800000"/>
                </a:ln>
                <a:noFill/>
                <a:effectLst>
                  <a:outerShdw blurRad="50800" dist="38100" dir="5400000" algn="t" rotWithShape="0">
                    <a:prstClr val="black">
                      <a:alpha val="40000"/>
                    </a:prstClr>
                  </a:outerShdw>
                  <a:reflection blurRad="6350" stA="55000" endA="300" endPos="45500" dir="5400000" sy="-100000" algn="bl" rotWithShape="0"/>
                </a:effectLst>
                <a:uLnTx/>
                <a:uFillTx/>
                <a:latin typeface="+mj-lt"/>
                <a:ea typeface="+mj-ea"/>
                <a:cs typeface="+mj-cs"/>
              </a:rPr>
              <a:t>Face Recognition</a:t>
            </a:r>
            <a:endParaRPr kumimoji="0" lang="en-US" sz="5400" b="1" i="0" u="none" strike="noStrike" kern="1200" normalizeH="0" baseline="0" noProof="0" dirty="0">
              <a:ln w="18000">
                <a:solidFill>
                  <a:schemeClr val="accent2">
                    <a:satMod val="140000"/>
                  </a:schemeClr>
                </a:solidFill>
                <a:prstDash val="solid"/>
                <a:miter lim="800000"/>
              </a:ln>
              <a:noFill/>
              <a:effectLst>
                <a:outerShdw blurRad="50800" dist="38100" dir="5400000" algn="t" rotWithShape="0">
                  <a:prstClr val="black">
                    <a:alpha val="40000"/>
                  </a:prstClr>
                </a:outerShdw>
                <a:reflection blurRad="6350" stA="55000" endA="300" endPos="45500" dir="5400000" sy="-100000" algn="bl" rotWithShape="0"/>
              </a:effectLst>
              <a:uLnTx/>
              <a:uFillTx/>
              <a:latin typeface="+mj-lt"/>
              <a:ea typeface="+mj-ea"/>
              <a:cs typeface="+mj-cs"/>
            </a:endParaRPr>
          </a:p>
        </p:txBody>
      </p:sp>
      <p:sp>
        <p:nvSpPr>
          <p:cNvPr id="13" name="Content Placeholder 2"/>
          <p:cNvSpPr txBox="1">
            <a:spLocks/>
          </p:cNvSpPr>
          <p:nvPr/>
        </p:nvSpPr>
        <p:spPr>
          <a:xfrm>
            <a:off x="381000" y="1524000"/>
            <a:ext cx="6888480" cy="5029200"/>
          </a:xfrm>
          <a:prstGeom prst="rect">
            <a:avLst/>
          </a:prstGeom>
          <a:ln w="28575">
            <a:solidFill>
              <a:schemeClr val="tx1"/>
            </a:solidFill>
            <a:prstDash val="sysDot"/>
          </a:ln>
        </p:spPr>
        <p:txBody>
          <a:bodyPr>
            <a:normAutofit fontScale="25000" lnSpcReduction="20000"/>
          </a:bodyPr>
          <a:lstStyle/>
          <a:p>
            <a:pPr marL="91440" marR="0" lvl="0" indent="-548640" algn="just" defTabSz="914400" rtl="0" eaLnBrk="1" fontAlgn="auto" latinLnBrk="0" hangingPunct="1">
              <a:lnSpc>
                <a:spcPct val="170000"/>
              </a:lnSpc>
              <a:spcBef>
                <a:spcPct val="20000"/>
              </a:spcBef>
              <a:spcAft>
                <a:spcPts val="100"/>
              </a:spcAft>
              <a:buClrTx/>
              <a:buSzTx/>
              <a:buFont typeface="Arial" pitchFamily="34" charset="0"/>
              <a:buNone/>
              <a:tabLst/>
              <a:defRPr/>
            </a:pPr>
            <a:r>
              <a:rPr kumimoji="0" lang="en-US" sz="3200" b="0" i="0" u="none" strike="noStrike" kern="1200" cap="none" spc="0" normalizeH="0" baseline="0" noProof="0" dirty="0" smtClean="0">
                <a:ln>
                  <a:noFill/>
                </a:ln>
                <a:solidFill>
                  <a:schemeClr val="bg2">
                    <a:lumMod val="25000"/>
                  </a:schemeClr>
                </a:solidFill>
                <a:effectLst/>
                <a:uLnTx/>
                <a:uFillTx/>
                <a:latin typeface="Imprint MT Shadow" pitchFamily="82" charset="0"/>
              </a:rPr>
              <a:t> </a:t>
            </a:r>
            <a:r>
              <a:rPr kumimoji="0" lang="en-US" sz="9600" b="0" i="0" u="none" strike="noStrike" kern="1200" cap="none" spc="0" normalizeH="0" baseline="0" noProof="0" dirty="0" smtClean="0">
                <a:ln>
                  <a:noFill/>
                </a:ln>
                <a:solidFill>
                  <a:schemeClr val="bg2">
                    <a:lumMod val="25000"/>
                  </a:schemeClr>
                </a:solidFill>
                <a:effectLst/>
                <a:uLnTx/>
                <a:uFillTx/>
                <a:latin typeface="Imprint MT Shadow" pitchFamily="82" charset="0"/>
              </a:rPr>
              <a:t>We know that face is also a type of</a:t>
            </a:r>
            <a:r>
              <a:rPr kumimoji="0" lang="en-US" sz="9600" b="0" i="0" u="none" strike="noStrike" kern="1200" cap="none" spc="0" normalizeH="0" noProof="0" dirty="0" smtClean="0">
                <a:ln>
                  <a:noFill/>
                </a:ln>
                <a:solidFill>
                  <a:schemeClr val="bg2">
                    <a:lumMod val="25000"/>
                  </a:schemeClr>
                </a:solidFill>
                <a:effectLst/>
                <a:uLnTx/>
                <a:uFillTx/>
                <a:latin typeface="Imprint MT Shadow" pitchFamily="82" charset="0"/>
              </a:rPr>
              <a:t> </a:t>
            </a:r>
            <a:r>
              <a:rPr kumimoji="0" lang="en-US" sz="9600" b="0" i="0" u="none" strike="noStrike" kern="1200" cap="none" spc="0" normalizeH="0" baseline="0" noProof="0" dirty="0" smtClean="0">
                <a:ln>
                  <a:noFill/>
                </a:ln>
                <a:solidFill>
                  <a:schemeClr val="bg2">
                    <a:lumMod val="25000"/>
                  </a:schemeClr>
                </a:solidFill>
                <a:effectLst/>
                <a:uLnTx/>
                <a:uFillTx/>
                <a:latin typeface="Imprint MT Shadow" pitchFamily="82" charset="0"/>
              </a:rPr>
              <a:t>object. So we can consider detection of face as a particular case of object detection. In this type of object type of class detection, we try to know where the objects in the interest image are located and what is their size which may belongs to a particular class. The work of algorithm that is made for face detection is mostly concentrated on finding the front side of the face.</a:t>
            </a:r>
            <a:endParaRPr kumimoji="0" lang="en-US" sz="3200" b="0" i="0" u="none" strike="noStrike" kern="1200" cap="none" spc="0" normalizeH="0" baseline="0" noProof="0" dirty="0">
              <a:ln>
                <a:noFill/>
              </a:ln>
              <a:solidFill>
                <a:schemeClr val="bg2">
                  <a:lumMod val="25000"/>
                </a:schemeClr>
              </a:solidFill>
              <a:effectLst/>
              <a:uLnTx/>
              <a:uFillTx/>
              <a:latin typeface="Imprint MT Shadow" pitchFamily="82" charset="0"/>
            </a:endParaRPr>
          </a:p>
        </p:txBody>
      </p:sp>
      <p:sp>
        <p:nvSpPr>
          <p:cNvPr id="16" name="Chevron 15"/>
          <p:cNvSpPr/>
          <p:nvPr/>
        </p:nvSpPr>
        <p:spPr>
          <a:xfrm>
            <a:off x="685800" y="609600"/>
            <a:ext cx="381000" cy="304800"/>
          </a:xfrm>
          <a:prstGeom prst="chevron">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flipH="1">
            <a:off x="6248400" y="609600"/>
            <a:ext cx="381000" cy="304800"/>
          </a:xfrm>
          <a:prstGeom prst="chevron">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hevron 17"/>
          <p:cNvSpPr/>
          <p:nvPr/>
        </p:nvSpPr>
        <p:spPr>
          <a:xfrm flipH="1">
            <a:off x="6629400" y="609600"/>
            <a:ext cx="381000" cy="304800"/>
          </a:xfrm>
          <a:prstGeom prst="chevron">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a:off x="304800" y="609600"/>
            <a:ext cx="381000" cy="304800"/>
          </a:xfrm>
          <a:prstGeom prst="chevron">
            <a:avLst/>
          </a:prstGeom>
          <a:solidFill>
            <a:schemeClr val="accent6">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1869</TotalTime>
  <Words>456</Words>
  <Application>Microsoft Office PowerPoint</Application>
  <PresentationFormat>On-screen Show (4:3)</PresentationFormat>
  <Paragraphs>66</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A  PRESENTATION ON “Sleep Resistant Alert System” FOR FINAL YEAR PROJECT(8th SEMESTER)</vt:lpstr>
      <vt:lpstr>Slide 2</vt:lpstr>
      <vt:lpstr>Technology Used: Machine Learning</vt:lpstr>
      <vt:lpstr>What is image recognition?</vt:lpstr>
      <vt:lpstr>Convolutional Neural Network</vt:lpstr>
      <vt:lpstr>Slide 6</vt:lpstr>
      <vt:lpstr>Slide 7</vt:lpstr>
      <vt:lpstr>Slide 8</vt:lpstr>
      <vt:lpstr>Slide 9</vt:lpstr>
      <vt:lpstr>Slide 10</vt:lpstr>
      <vt:lpstr>Project Work Flow</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“Sleep Resistant Alert System” FOR FINAL YEAR PROJECT(8th SEMESTER)</dc:title>
  <dc:creator>Windows User</dc:creator>
  <cp:lastModifiedBy>Windows User</cp:lastModifiedBy>
  <cp:revision>150</cp:revision>
  <dcterms:created xsi:type="dcterms:W3CDTF">2020-03-31T03:46:20Z</dcterms:created>
  <dcterms:modified xsi:type="dcterms:W3CDTF">2020-04-10T14:20:09Z</dcterms:modified>
</cp:coreProperties>
</file>